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6"/>
  </p:notesMasterIdLst>
  <p:sldIdLst>
    <p:sldId id="256" r:id="rId2"/>
    <p:sldId id="389" r:id="rId3"/>
    <p:sldId id="368" r:id="rId4"/>
    <p:sldId id="369" r:id="rId5"/>
    <p:sldId id="370" r:id="rId6"/>
    <p:sldId id="371" r:id="rId7"/>
    <p:sldId id="372" r:id="rId8"/>
    <p:sldId id="374" r:id="rId9"/>
    <p:sldId id="373" r:id="rId10"/>
    <p:sldId id="375" r:id="rId11"/>
    <p:sldId id="376" r:id="rId12"/>
    <p:sldId id="377" r:id="rId13"/>
    <p:sldId id="390" r:id="rId14"/>
    <p:sldId id="379" r:id="rId15"/>
    <p:sldId id="380" r:id="rId16"/>
    <p:sldId id="381" r:id="rId17"/>
    <p:sldId id="382" r:id="rId18"/>
    <p:sldId id="391" r:id="rId19"/>
    <p:sldId id="392" r:id="rId20"/>
    <p:sldId id="393" r:id="rId21"/>
    <p:sldId id="386" r:id="rId22"/>
    <p:sldId id="320" r:id="rId23"/>
    <p:sldId id="366" r:id="rId24"/>
    <p:sldId id="321" r:id="rId25"/>
    <p:sldId id="350" r:id="rId26"/>
    <p:sldId id="353" r:id="rId27"/>
    <p:sldId id="354" r:id="rId28"/>
    <p:sldId id="355" r:id="rId29"/>
    <p:sldId id="356" r:id="rId30"/>
    <p:sldId id="357" r:id="rId31"/>
    <p:sldId id="358" r:id="rId32"/>
    <p:sldId id="387" r:id="rId33"/>
    <p:sldId id="359" r:id="rId34"/>
    <p:sldId id="360" r:id="rId35"/>
    <p:sldId id="362" r:id="rId36"/>
    <p:sldId id="363" r:id="rId37"/>
    <p:sldId id="364" r:id="rId38"/>
    <p:sldId id="365" r:id="rId39"/>
    <p:sldId id="330" r:id="rId40"/>
    <p:sldId id="345" r:id="rId41"/>
    <p:sldId id="331" r:id="rId42"/>
    <p:sldId id="334" r:id="rId43"/>
    <p:sldId id="367" r:id="rId44"/>
    <p:sldId id="349" r:id="rId45"/>
  </p:sldIdLst>
  <p:sldSz cx="12192000" cy="6858000"/>
  <p:notesSz cx="121920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6" autoAdjust="0"/>
    <p:restoredTop sz="94660"/>
  </p:normalViewPr>
  <p:slideViewPr>
    <p:cSldViewPr>
      <p:cViewPr varScale="1">
        <p:scale>
          <a:sx n="114" d="100"/>
          <a:sy n="114" d="100"/>
        </p:scale>
        <p:origin x="360" y="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121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5T06:59:40.901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3381 0 24575,'-1'1'0,"0"-1"0,0 1 0,0 0 0,-1-1 0,1 1 0,0 0 0,0 0 0,0-1 0,0 1 0,1 0 0,-1 0 0,0 0 0,0 0 0,0 0 0,1 1 0,-1-1 0,1 0 0,-1 0 0,1 0 0,-1 1 0,1-1 0,0 0 0,-1 2 0,-9 39 0,7-29 0,-19 84 0,5 2 0,-5 106 0,19-188 0,-1-1 0,0 1 0,-1 0 0,-1-1 0,-1 0 0,0 0 0,-1-1 0,-19 28 0,16-22 0,1 0 0,1 1 0,-8 25 0,11-27 0,-1-1 0,-1 0 0,0-1 0,-20 32 0,7-19 0,-20 43 0,-13 20 0,41-70 0,0-1 0,-18 49 0,-4 9 0,-6 13 0,33-72 0,0-1 0,-2 0 0,0-1 0,-1 0 0,-1-1 0,-1 0 0,-19 22 0,17-26 0,0 0 0,0-2 0,-2 0 0,1 0 0,-34 17 0,23-16 0,10-4 0,0-1 0,-1 0 0,0-2 0,0 0 0,-1 0 0,0-2 0,0-1 0,-1 0 0,-36 2 0,11-6 0,13 1 0,1-1 0,0-1 0,-1-2 0,1-1 0,0-1 0,-47-15 0,33 5 0,-76-14 0,74 19 0,-71-24 0,77 23 0,-1 1 0,-1 2 0,0 2 0,0 2 0,-77 2 0,-405 3 0,511 0 0,0 1 0,0 0 0,0 1 0,0 0 0,0 1 0,1 1 0,0 0 0,-17 10 0,0 1 0,2 1 0,-38 30 0,5 0 0,2 3 0,-83 92 0,104-91 0,3 1 0,2 3 0,3 0 0,-32 80 0,44-96 0,-1 9 0,-19 73 0,-9 23 0,39-119 0,1 0 0,2 0 0,-5 44 0,7-47 0,-2 42 0,5 98 0,1-70 0,0-82 0,1 0 0,-1 0 0,2 0 0,-1-1 0,1 1 0,1-1 0,-1 0 0,11 18 0,-8-16 0,0 1 0,-1 0 0,0 0 0,5 22 0,-7-16 0,2-1 0,0 0 0,1-1 0,1 1 0,1-1 0,0 0 0,1-1 0,0 0 0,1-1 0,1 1 0,1-2 0,0 0 0,0 0 0,1-1 0,1-1 0,0 0 0,0-1 0,29 15 0,-18-13 0,8 4 0,0-1 0,49 14 0,-16-10 0,1-3 0,1-3 0,0-2 0,96 1 0,-138-11 0,-1 1 0,28 6 0,-25-3 0,44 2 0,-49-5 0,0 0 0,0 2 0,42 12 0,28 5 0,-16-6 0,126 42 0,-116-30 0,-51-14 0,-1 1 0,-1 2 0,50 32 0,-70-38 0,-1 1 0,0 0 0,-1 1 0,0 1 0,-1 0 0,15 23 0,25 26 0,-33-42 0,0 1 0,-1 0 0,-2 1 0,0 1 0,-1 1 0,-2 0 0,0 0 0,-2 1 0,9 30 0,-5-3 0,-10-34 0,1 1 0,1-1 0,0 0 0,14 26 0,-20-44 0,0 1 0,1 0 0,-1 0 0,1-1 0,-1 1 0,0 0 0,1-1 0,0 1 0,-1 0 0,1-1 0,-1 1 0,1-1 0,0 1 0,-1 0 0,1-1 0,0 0 0,-1 1 0,1-1 0,0 0 0,0 1 0,-1-1 0,1 0 0,0 0 0,0 1 0,0-1 0,0 0 0,-1 0 0,1 0 0,0 0 0,1 0 0,-1-1 0,1 0 0,0 0 0,-1 0 0,0 0 0,1 0 0,-1 0 0,0 0 0,1 0 0,-1-1 0,0 1 0,0 0 0,0-1 0,1-2 0,22-49 0,19-98 0,11-35 0,-45 148 0,-8 32 0,0 0 0,0 0 0,1 0 0,0 0 0,0 0 0,3-7 0,-5 13 0,0 0 0,0 0 0,0 0 0,0 0 0,0 0 0,0-1 0,0 1 0,0 0 0,0 0 0,1 0 0,-1 0 0,0 0 0,0 0 0,0 0 0,0 0 0,0-1 0,0 1 0,0 0 0,0 0 0,0 0 0,0 0 0,1 0 0,-1 0 0,0 0 0,0 0 0,0 0 0,0 0 0,0 0 0,0 0 0,1 0 0,-1 0 0,0 0 0,0 0 0,0 0 0,0 0 0,0 0 0,0 0 0,1 0 0,-1 0 0,0 0 0,0 0 0,0 0 0,0 0 0,0 0 0,0 0 0,0 0 0,1 0 0,-1 0 0,0 0 0,0 0 0,0 0 0,0 0 0,0 1 0,0-1 0,0 0 0,0 0 0,0 0 0,0 0 0,1 0 0,3 13 0,-2 15 0,-4 2 0,-2 0 0,-2 0 0,0-1 0,-2 0 0,-1 0 0,-2 0 0,0-2 0,-27 46 0,19-28 0,16-38 0,1 0 0,-1 0 0,0 0 0,0-1 0,-1 0 0,-6 8 0,8-11 0,-1-1 0,1 1 0,-1-1 0,0 0 0,0 0 0,0 0 0,0-1 0,-1 1 0,1-1 0,0 1 0,-1-1 0,1 0 0,-1-1 0,1 1 0,-1 0 0,-6-1 0,-205 0 0,87-3 0,96 0-341,-1-1 0,1-1-1,-52-16 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5T07:00:40.543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183 0 24575,'1'110'0,"-5"-1"0,-33 199 0,-23-84 0,37-150 0,3 0 0,-16 119 0,34-155 0,0 0 0,3 0 0,1 0 0,2 0 0,1-1 0,2 1 0,2-1 0,1-1 0,2 0 0,1 0 0,2-1 0,30 51 0,-34-70 0,1-1 0,0 0 0,0-1 0,2-1 0,24 20 0,85 53 0,-83-60 0,68 44 0,4-4 0,176 75 0,-237-123 0,1-2 0,65 10 0,-63-14 0,6 4 0,-42-10 0,0-1 0,1 0 0,33 2 0,419-5 0,-233-5 0,378 3 0,-468-10 0,-17-1 0,2 8 0,285-12 0,-368 14 0,-37 2 0,0-1 0,0-1 0,-1 0 0,1 0 0,0-1 0,-1-1 0,15-4 0,-25 6 0,0 0 0,0 0 0,0-1 0,0 1 0,0 0 0,0-1 0,-1 1 0,1-1 0,-1 1 0,1-1 0,-1 0 0,0 0 0,1 0 0,-1 0 0,0 0 0,0 0 0,-1 0 0,1 0 0,0 0 0,0 0 0,-1 0 0,0 0 0,1-1 0,-1 1 0,0 0 0,0 0 0,0-1 0,0 1 0,-1 0 0,1 0 0,0 0 0,-1-1 0,0 1 0,0 0 0,0-2 0,-2-3 0,0 0 0,-1 0 0,1 0 0,-1 1 0,0-1 0,-1 1 0,0 0 0,0 0 0,-6-5 0,-106-78 0,18 15 0,71 50 0,-1 2 0,0 0 0,-2 2 0,-57-27 0,84 49 0,10 7 0,14 14 0,322 265 0,-248-215 0,196 149 0,-288-221 0,-1 0 0,1 0 0,-1 0 0,0 0 0,0 0 0,0 0 0,1 0 0,-1 0 0,0 0 0,0 1 0,-1-1 0,1 1 0,0-1 0,1 3 0,-3-4 0,1 1 0,0-1 0,-1 0 0,1 1 0,-1-1 0,1 0 0,-1 0 0,1 1 0,-1-1 0,1 0 0,-1 0 0,1 0 0,-1 0 0,0 1 0,1-1 0,-1 0 0,1 0 0,-1 0 0,1 0 0,-1 0 0,1 0 0,-1-1 0,1 1 0,-1 0 0,0 0 0,0-1 0,-59-15 0,49 12 0,-18-2 0,-1 0 0,0 2 0,0 2 0,0 0 0,0 2 0,0 1 0,-1 2 0,1 1 0,1 1 0,-45 14 0,-23 12 0,-158 76 0,238-99 0,-12 6 0,2-3 0,28-13 0,0-1 0,-1 1 0,1 0 0,0-1 0,0 1 0,0 0 0,1 0 0,-1 0 0,0 0 0,1 0 0,0 0 0,-1 0 0,4-2 0,50-64 0,2 2 0,3 3 0,94-76 0,-131 120-341,-1-2 0,-1-1-1,27-34 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5T07:10:57.215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0 24575,'834'0'0,"-681"12"0,3-1 0,1358-12 0,-1372 13 0,-92-5 0,51-2 0,-12-5-1365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5T07:10:57.215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0 24575,'834'0'0,"-681"12"0,3-1 0,1358-12 0,-1372 13 0,-92-5 0,51-2 0,-12-5-1365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5T07:10:57.215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0 24575,'834'0'0,"-681"12"0,3-1 0,1358-12 0,-1372 13 0,-92-5 0,51-2 0,-12-5-1365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5T07:24:05.274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1 24575,'1'2'0,"-1"0"0,1 1 0,0-1 0,0 0 0,0 0 0,0 1 0,0-1 0,0 0 0,0 0 0,1 0 0,-1-1 0,1 1 0,0 0 0,3 3 0,33 25 0,-26-21 0,1095 769 0,-901-634 0,-7 8 0,335 332 0,-242-220 0,-7-8 0,-233-209 0,3-3 0,70 45 0,24 18 0,358 345 0,-467-414 0,226 225-1365,-201-197-5461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5T07:24:06.832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2891 24575,'38'-67'0,"3"1"0,3 2 0,67-75 0,-64 81 0,26-24 0,4 3 0,121-96 0,2-2 0,-10 16 0,-122 107 0,-2-3 0,64-72 0,-33 27 0,193-155 0,40-38 0,-8-36 0,-254 266 0,118-86 0,34-32 0,-16-1 0,-190 170-1365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8T18:52:54.446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1 24575,'0'3'0,"0"6"0,0 5 0,0 3 0,0 3 0,0 2 0,0 1 0,0 0 0,0 1 0,0-1 0,0 0 0,0-1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8T18:52:54.447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1 24575,'0'3'0,"0"6"0,0 5 0,0 7 0,0 4 0,0 2 0,0 0 0,0-1 0,0-1 0,0-1 0,0-1 0,0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8T18:52:54.448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0 492 24575,'1'-19'0,"1"0"0,1-1 0,0 1 0,2 0 0,0 1 0,1-1 0,0 1 0,2 0 0,0 1 0,1 0 0,1 0 0,20-25 0,-14 20 0,2 2 0,1 0 0,0 1 0,2 1 0,0 1 0,1 0 0,0 2 0,38-19 0,-42 25 0,1 2 0,1 1 0,-1 0 0,1 2 0,-1 0 0,23-1 0,121-1 0,-102 5 0,56 3 0,-105-1 0,0 0 0,-1 1 0,1 1 0,0 0 0,-1 1 0,0 0 0,16 8 0,19 12 0,-31-18 0,-2 1 0,1 0 0,-1 1 0,0 0 0,-1 2 0,18 15 0,-14-6 0,-1 0 0,0 1 0,-2 1 0,13 26 0,3 4 0,-23-41 0,-1 0 0,0 0 0,-1 0 0,0 0 0,0 1 0,-2-1 0,1 1 0,-1 0 0,-1 0 0,0 0 0,0 0 0,-2 15 0,0 100-1365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8T19:13:17.646"/>
    </inkml:context>
    <inkml:brush xml:id="br0">
      <inkml:brushProperty name="width" value="0.2" units="cm"/>
      <inkml:brushProperty name="height" value="0.2" units="cm"/>
      <inkml:brushProperty name="color" value="#7E4608"/>
    </inkml:brush>
  </inkml:definitions>
  <inkml:trace contextRef="#ctx0" brushRef="#br0">741 0 24575,'-1'21'0,"-1"0"0,-7 27 0,-1 12 0,-6-65 0,13 3 0,0 0 0,0 1 0,0-1 0,0 1 0,0 0 0,-1 0 0,1 0 0,0 0 0,-1 0 0,1 1 0,-1 0 0,1 0 0,-1 0 0,1 0 0,-1 0 0,-4 1 0,6 2 0,0 0 0,0 0 0,0 0 0,0 0 0,0 0 0,1 0 0,-1 0 0,1 0 0,0 1 0,0-1 0,0 0 0,0 4 0,1-3 0,-1 0 0,0 0 0,-1 0 0,1-1 0,0 1 0,-1 0 0,0-1 0,-3 5 0,4-7 0,0 0 0,0-1 0,0 1 0,0-1 0,0 1 0,0-1 0,0 0 0,0 0 0,0 1 0,0-1 0,0 0 0,0 0 0,-1 0 0,1 0 0,0 0 0,0 0 0,0 0 0,0-1 0,0 1 0,0 0 0,0-1 0,0 1 0,0 0 0,0-1 0,0 1 0,0-1 0,0 0 0,0 1 0,0-1 0,0 0 0,0 0 0,1 1 0,-1-1 0,0 0 0,0-1 0,-7-6 0,1 1 0,1-1 0,0 0 0,0 0 0,-9-16 0,-14-20 0,29 44 0,-1-1 0,1 1 0,0-1 0,-1 0 0,1 1 0,-1-1 0,1 1 0,-1-1 0,1 1 0,-1 0 0,0-1 0,1 1 0,-1 0 0,1-1 0,-1 1 0,0 0 0,1 0 0,-1-1 0,0 1 0,0 0 0,1 0 0,-1 0 0,0 0 0,1 0 0,-1 0 0,0 0 0,1 0 0,-1 0 0,-1 1 0,-13 16 0,-5 39 0,18-46 0,-19 39 0,21-48 0,-1-1 0,1 1 0,-1 0 0,1-1 0,-1 1 0,1-1 0,-1 1 0,1-1 0,-1 1 0,1-1 0,-1 1 0,0-1 0,1 0 0,-1 1 0,0-1 0,1 0 0,-1 1 0,0-1 0,0 0 0,1 0 0,-1 0 0,0 0 0,-1 1 0,1-2 0,0 0 0,0 1 0,0-1 0,-1 0 0,1 0 0,0 0 0,0 1 0,0-1 0,1 0 0,-1 0 0,0 0 0,0-1 0,0 1 0,1 0 0,-1 0 0,0 0 0,1-1 0,-1-1 0,-5-13 0,1 0 0,-5-28 0,7 29 0,0 0 0,-2 1 0,-5-15 0,10 29 0,0-1 0,-1 1 0,1-1 0,0 1 0,0-1 0,-1 1 0,1-1 0,-1 1 0,1-1 0,0 1 0,-1 0 0,1-1 0,-1 1 0,1 0 0,-1 0 0,1-1 0,-1 1 0,1 0 0,-1 0 0,0 0 0,1-1 0,-1 1 0,1 0 0,-1 0 0,1 0 0,-1 0 0,1 0 0,-1 0 0,0 0 0,1 0 0,-1 0 0,1 1 0,-1-1 0,1 0 0,-1 0 0,1 0 0,-1 1 0,1-1 0,-1 0 0,1 1 0,-1-1 0,1 0 0,-1 1 0,1-1 0,0 0 0,-1 1 0,0 0 0,-25 26 0,19-18 0,2-4 0,-1 0 0,1 0 0,-1 0 0,0-1 0,0 0 0,0 0 0,-1 0 0,1-1 0,-1 0 0,0 0 0,0-1 0,-13 3 0,17-4 0,-1-1 0,0 0 0,1 0 0,-1-1 0,0 1 0,1-1 0,-1 0 0,1 0 0,-1 0 0,1 0 0,0-1 0,-1 1 0,1-1 0,0 0 0,0 0 0,0 0 0,0 0 0,0-1 0,1 1 0,-1-1 0,1 0 0,-1 1 0,1-1 0,0 0 0,0 0 0,0-1 0,-1-4 0,-4-7 0,-15-24 0,21 39 0,1-1 0,0 1 0,-1 0 0,1-1 0,0 1 0,-1 0 0,1-1 0,-1 1 0,1 0 0,-1 0 0,1-1 0,-1 1 0,1 0 0,-1 0 0,1 0 0,-1 0 0,1 0 0,-1 0 0,1 0 0,-1 0 0,1 0 0,-1 0 0,1 0 0,-1 0 0,1 0 0,-2 0 0,1 1 0,0 0 0,0 0 0,0 0 0,0 0 0,0 0 0,0 0 0,0 0 0,0 0 0,0 0 0,0 1 0,1-1 0,-1 0 0,0 1 0,0 1 0,-49 98-1365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5T06:59:44.052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70 380 24575,'-2'-48'0,"-3"-1"0,-2 0 0,-22-79 0,13 61 0,14 55 0,-4-13 0,5 24 0,0 15 0,3 20 0,1 0 0,1 0 0,2 0 0,2 0 0,18 52 0,-21-67 0,-1 0 0,3 27 0,-6-33 0,1 0 0,0 0 0,1 0 0,0-1 0,1 1 0,0-1 0,7 14 0,-9-24 0,-1 0 0,1-1 0,-1 1 0,1-1 0,-1 1 0,1-1 0,0 1 0,0-1 0,0 0 0,0 0 0,0 0 0,0 0 0,0 0 0,0-1 0,0 1 0,0-1 0,0 1 0,1-1 0,-1 0 0,0 1 0,0-1 0,0 0 0,1-1 0,-1 1 0,0 0 0,0-1 0,0 1 0,3-2 0,9-2 0,1 0 0,-1-2 0,16-8 0,-8 4 0,26-9 0,0 3 0,85-19 0,-70 14 134,-13 3-1633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8T19:13:21.420"/>
    </inkml:context>
    <inkml:brush xml:id="br0">
      <inkml:brushProperty name="width" value="0.2" units="cm"/>
      <inkml:brushProperty name="height" value="0.2" units="cm"/>
      <inkml:brushProperty name="color" value="#7E4608"/>
    </inkml:brush>
  </inkml:definitions>
  <inkml:trace contextRef="#ctx0" brushRef="#br0">1 71 24575,'0'142'0,"0"-156"0,4-88 0,-3 94 0,0 0 0,1 0 0,0 1 0,0-1 0,0 1 0,1-1 0,0 1 0,1 0 0,0 0 0,7-9 0,-11 15 0,1 0 0,0 1 0,-1-1 0,1 1 0,0 0 0,0-1 0,-1 1 0,1-1 0,0 1 0,0 0 0,0 0 0,0 0 0,0-1 0,-1 1 0,1 0 0,0 0 0,0 0 0,0 0 0,0 0 0,0 0 0,0 1 0,-1-1 0,1 0 0,0 0 0,0 1 0,0-1 0,0 0 0,-1 1 0,1-1 0,0 1 0,0-1 0,-1 1 0,1-1 0,0 1 0,-1 0 0,1-1 0,-1 1 0,1 0 0,-1-1 0,1 1 0,-1 0 0,1 0 0,-1 0 0,0-1 0,1 2 0,21 39 0,-17-27 0,-1 0 0,0 0 0,-1 1 0,2 24 0,-4-25 0,1 0 0,0 0 0,1-1 0,1 1 0,5 13 0,-8-26 0,-1 0 0,0 0 0,1 0 0,-1-1 0,1 1 0,-1 0 0,1-1 0,-1 1 0,1 0 0,-1-1 0,1 1 0,-1-1 0,1 1 0,0-1 0,0 1 0,-1-1 0,1 1 0,0-1 0,0 0 0,-1 1 0,1-1 0,0 0 0,0 0 0,0 0 0,-1 1 0,1-1 0,0 0 0,0 0 0,0 0 0,0 0 0,0 0 0,-1-1 0,1 1 0,0 0 0,0 0 0,0-1 0,-1 1 0,1 0 0,0-1 0,0 1 0,-1 0 0,1-1 0,0 1 0,-1-1 0,1 0 0,0 1 0,-1-1 0,1 0 0,37-40 0,-24 24 0,3-1 0,-13 12 0,0 1 0,1 0 0,0 0 0,0 0 0,0 0 0,1 1 0,9-6 0,-14 10 0,0 0 0,0 0 0,0 0 0,0 1 0,-1-1 0,1 0 0,0 0 0,0 1 0,0-1 0,0 1 0,-1-1 0,1 1 0,0-1 0,0 1 0,-1-1 0,1 1 0,0-1 0,-1 1 0,1 0 0,-1 0 0,1-1 0,-1 1 0,1 0 0,-1 0 0,1 0 0,-1-1 0,0 1 0,1 2 0,9 28 0,-9-26 0,17 35 0,-17-39 0,-1-1 0,0 1 0,1-1 0,-1 1 0,1-1 0,-1 1 0,1-1 0,-1 1 0,1-1 0,-1 0 0,1 1 0,0-1 0,-1 0 0,1 1 0,-1-1 0,1 0 0,0 0 0,-1 0 0,1 1 0,0-1 0,-1 0 0,1 0 0,0 0 0,1-1 0,-1 1 0,0-1 0,0 1 0,0-1 0,0 0 0,-1 0 0,1 1 0,0-1 0,0 0 0,0 0 0,-1 0 0,1 0 0,0 0 0,-1 0 0,1 0 0,-1 0 0,1 0 0,0-2 0,7-15 0,-5 7 0,2 0 0,0 1 0,0 0 0,1 0 0,12-17 0,-17 27 0,-1 0 0,1-1 0,-1 1 0,1 0 0,-1 0 0,1 0 0,0-1 0,-1 1 0,1 0 0,-1 0 0,1 0 0,-1 0 0,1 0 0,0 0 0,-1 0 0,1 0 0,-1 0 0,1 0 0,-1 1 0,1-1 0,0 0 0,-1 0 0,1 0 0,-1 1 0,1-1 0,-1 0 0,1 1 0,-1-1 0,1 0 0,-1 1 0,0-1 0,1 1 0,-1-1 0,1 1 0,-1-1 0,0 0 0,0 1 0,1 0 0,-1-1 0,0 1 0,0-1 0,1 1 0,-1 0 0,15 32 0,-12-25 0,6 15 0,-7-15 0,1-1 0,0 1 0,1-1 0,-1 1 0,1-1 0,1 0 0,-1 0 0,1-1 0,0 1 0,11 8 0,-15-14 0,1 0 0,-1-1 0,0 1 0,1-1 0,-1 0 0,1 1 0,-1-1 0,1 0 0,-1 0 0,1 0 0,-1 0 0,1 0 0,-1-1 0,1 1 0,-1 0 0,1-1 0,-1 1 0,1-1 0,-1 1 0,0-1 0,1 1 0,-1-1 0,0 0 0,1 0 0,-1 0 0,0 0 0,0 0 0,0 0 0,0 0 0,0 0 0,0 0 0,0-1 0,1-1 0,32-51 0,-26 39 0,-2 5 0,19-26 0,-25 36 0,0 0 0,1-1 0,-1 1 0,1 0 0,-1 0 0,1-1 0,-1 1 0,0 0 0,1 0 0,-1-1 0,1 1 0,-1 0 0,1 0 0,-1 0 0,1 0 0,0 0 0,-1 0 0,1 0 0,-1 0 0,1 0 0,-1 0 0,1 0 0,-1 0 0,1 0 0,0 1 0,11 18 0,-6 11 0,2 18 0,-7-47 0,-1 0 0,0 1 0,1-1 0,-1 1 0,1-1 0,-1 0 0,1 0 0,0 1 0,-1-1 0,1 0 0,0 0 0,0 0 0,0 0 0,0 1 0,0-1 0,0-1 0,0 1 0,0 0 0,0 0 0,1 0 0,-1-1 0,0 1 0,2 0 0,-2-1 0,0 0 0,0-1 0,0 1 0,1-1 0,-2 1 0,1-1 0,0 1 0,0-1 0,0 1 0,0-1 0,0 0 0,0 0 0,-1 1 0,1-1 0,0 0 0,0 0 0,-1 0 0,1 0 0,-1 0 0,1 0 0,-1 0 0,1 0 0,-1 0 0,0 0 0,1-2 0,10-33 0,-10 31 0,1-6 0,7-28 0,-9 38 0,1 1 0,-1-1 0,0 0 0,0 1 0,0-1 0,0 1 0,1-1 0,-1 1 0,0-1 0,1 0 0,-1 1 0,0-1 0,1 1 0,-1 0 0,1-1 0,-1 1 0,1-1 0,-1 1 0,1-1 0,-1 1 0,1 0 0,-1 0 0,1-1 0,-1 1 0,1 0 0,-1 0 0,1-1 0,0 1 0,-1 0 0,1 0 0,0 0 0,-1 0 0,1 0 0,-1 0 0,1 0 0,0 0 0,-1 0 0,1 0 0,0 1 0,-1-1 0,1 0 0,-1 0 0,1 0 0,-1 1 0,1-1 0,0 1 0,12 8-1365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8T19:13:24.457"/>
    </inkml:context>
    <inkml:brush xml:id="br0">
      <inkml:brushProperty name="width" value="0.2" units="cm"/>
      <inkml:brushProperty name="height" value="0.2" units="cm"/>
      <inkml:brushProperty name="color" value="#7E4608"/>
    </inkml:brush>
  </inkml:definitions>
  <inkml:trace contextRef="#ctx0" brushRef="#br0">430 122 24575,'0'-1'0,"1"0"0,-1 0 0,0 0 0,0 0 0,0 0 0,0 0 0,0 0 0,0 0 0,0 0 0,0 0 0,0 0 0,0 0 0,0 0 0,-1 0 0,1 0 0,0 0 0,-1 0 0,1 0 0,-1 1 0,1-1 0,-1 0 0,1 0 0,-1 0 0,0 0 0,0 1 0,1-1 0,-1 0 0,0 1 0,0-1 0,1 1 0,-1-1 0,0 1 0,0-1 0,0 1 0,0-1 0,0 1 0,0 0 0,-1-1 0,0 2 0,0-1 0,1 1 0,-1 0 0,1 0 0,-1-1 0,1 1 0,0 0 0,-1 0 0,1 0 0,0 0 0,0 1 0,-1-1 0,1 0 0,0 1 0,0-1 0,0 0 0,1 1 0,-1-1 0,0 1 0,0-1 0,1 1 0,-1 2 0,1-2 0,-1-1 0,1 1 0,0-1 0,-1 1 0,1-1 0,0 1 0,-1-1 0,0 0 0,1 1 0,-1-1 0,0 0 0,0 1 0,0-1 0,0 0 0,0 0 0,0 0 0,0 0 0,0 0 0,0 0 0,0 0 0,-1 0 0,1 0 0,0-1 0,-1 1 0,1 0 0,-1-1 0,1 1 0,0-1 0,-1 1 0,1-1 0,-1 0 0,0 0 0,1 0 0,-1 0 0,1 0 0,-1 0 0,1 0 0,-1 0 0,-1-1 0,-1-1 0,1 0 0,0 0 0,-1 0 0,1 0 0,0-1 0,0 1 0,1-1 0,-1 0 0,1 0 0,-1 0 0,1 0 0,0 0 0,0-1 0,-3-5 0,4 6 0,0 1 0,0 0 0,-1-1 0,1 1 0,-1 0 0,1 0 0,-1 0 0,0 0 0,0 0 0,0 1 0,0-1 0,0 0 0,0 1 0,0 0 0,-1-1 0,1 1 0,0 0 0,-1 0 0,-3-1 0,-2 1 0,0 0 0,0 0 0,0 1 0,-15 0 0,17 1 0,1 0 0,0-1 0,0 0 0,-1 0 0,1 0 0,0-1 0,0 1 0,-1-1 0,1-1 0,0 1 0,0-1 0,0 0 0,1 0 0,-1 0 0,0 0 0,-5-5 0,-9-14 0,17 19 0,0-1 0,0 0 0,-1 1 0,1-1 0,0 1 0,-1 0 0,0 0 0,1 0 0,-6-2 0,-6 7 0,1 20 0,10-13-113,-9 23 354,12-32-286,0-1 0,0 1-1,0 0 1,-1-1 0,1 1 0,0 0-1,-1-1 1,1 1 0,0 0 0,-1-1-1,1 1 1,-1 0 0,1-1 0,-1 1-1,1-1 1,-1 1 0,1-1 0,-1 1-1,0-1 1,1 0 0,-1 1 0,0-1-1,1 0 1,-1 1 0,0-1 0,1 0-1,-1 0 1,0 0 0,0 0 0,1 0-1,-1 1 1,-1-1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8T19:13:26.713"/>
    </inkml:context>
    <inkml:brush xml:id="br0">
      <inkml:brushProperty name="width" value="0.2" units="cm"/>
      <inkml:brushProperty name="height" value="0.2" units="cm"/>
      <inkml:brushProperty name="color" value="#7E4608"/>
    </inkml:brush>
  </inkml:definitions>
  <inkml:trace contextRef="#ctx0" brushRef="#br0">0 97 24575,'0'-6'0,"0"0"0,0 0 0,1 0 0,0 0 0,0 1 0,0-1 0,1 0 0,0 0 0,0 1 0,5-10 0,-6 13 0,1 0 0,0 0 0,-1 0 0,1 1 0,0-1 0,0 1 0,0-1 0,-1 1 0,2 0 0,-1 0 0,0 0 0,0 0 0,0 0 0,0 0 0,1 0 0,-1 1 0,0-1 0,1 1 0,-1 0 0,1 0 0,-1-1 0,0 2 0,1-1 0,-1 0 0,0 0 0,1 1 0,-1-1 0,0 1 0,1 0 0,2 1 0,0 0 0,0 1 0,0-1 0,0 1 0,0 1 0,0-1 0,5 6 0,-6-6 0,-1 0 0,1 0 0,0-1 0,-1 1 0,1-1 0,0 0 0,1 0 0,7 3 0,-10-5-50,0-1-1,0 1 1,0 0-1,0-1 0,1 0 1,-1 1-1,0-1 1,0 0-1,0 0 1,-1 0-1,1 0 0,0 0 1,0-1-1,0 1 1,-1 0-1,1-1 1,-1 0-1,1 1 0,-1-1 1,0 0-1,1 1 1,-1-1-1,0 0 1,0 0-1,0 0 1,1-4-1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4T16:19:57.9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106 2010 24575,'15'1'0,"1"1"0,-1 0 0,23 7 0,23 3 0,31-2 0,167-3 0,-254-6 0,0-2 0,1 1 0,-1-1 0,0 1 0,0-1 0,0-1 0,0 1 0,0-1 0,0 0 0,0 0 0,-1 0 0,1-1 0,0 1 0,-1-1 0,0-1 0,0 1 0,0 0 0,0-1 0,-1 0 0,1 0 0,-1 0 0,0 0 0,0 0 0,0-1 0,-1 1 0,1-1 0,-1 0 0,0 0 0,-1 0 0,1 0 0,0-5 0,9-37 0,-2 1 0,-2-2 0,2-87 0,-9 88 0,1 23 0,-1 0 0,-1 0 0,-1 0 0,-1 0 0,-1 1 0,-7-25 0,5 29 0,-2 0 0,0 0 0,-1 0 0,0 1 0,-15-20 0,20 31 0,0 0 0,1 0 0,-1-1 0,2 0 0,-1 0 0,-1-11 0,-7-16 0,-28-55 0,-12-32 0,-29-102 0,77 215 0,-1-1 0,1-1 0,0 0 0,-2-17 0,1 6 0,-1 0 0,-2 0 0,0 0 0,-1 1 0,-11-21 0,-3-8 0,-29-78 0,-25-48 0,67 153 0,-21-32 0,6 10 0,18 34 0,5 10 0,0-1 0,0 0 0,0 0 0,0 1 0,0-1 0,0 0 0,1 0 0,-1 0 0,0-4 0,7 0 0,11 4 0,66 16 0,-63-11 0,0 1 0,-1 2 0,37 14 0,-37-13 0,0 0 0,0-1 0,0-1 0,22 3 0,23 4 0,-38-6 0,-56-11 0,4 0 0,1 0 0,-42-15 0,-7-2 0,52 16 0,-38-15 0,51 17 0,-9-5 0,0 2 0,0 0 0,-1 0 0,0 2 0,-19-3 0,34 7 0,1 1 0,0-1 0,0 1 0,0 0 0,0 0 0,0 0 0,0 1 0,0-1 0,0 1 0,0-1 0,0 1 0,0 0 0,0 0 0,0 1 0,0-1 0,-3 3 0,3-2 0,0 1 0,1 0 0,0-1 0,-1 1 0,1 0 0,0 1 0,0-1 0,1 0 0,-1 0 0,1 1 0,-1-1 0,1 1 0,-1 6 0,-20 85 0,19-81 0,1 1 0,0-1 0,1 1 0,1 16 0,0-17 0,0 0 0,-1 0 0,-1 0 0,-4 21 0,-8 31 0,11-48 0,-1 1 0,-11 32 0,13-48 0,1-4 0,0-10 0,5-17 0,10-15 0,-8 27 0,0 1 0,5-34 0,-9 42 0,0-1 0,0 1 0,1 0 0,0 0 0,6-11 0,-5 11 0,-1-1 0,1 1 0,-1-1 0,3-15 0,6-21 0,-8 32 0,-1-1 0,3-18 0,15-62-1365,-21 83-5461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7T00:07:12.48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2368 220 24575,'-1'-2'0,"0"1"0,0-1 0,0 1 0,0 0 0,0-1 0,0 1 0,0 0 0,-1 0 0,1 0 0,0 0 0,0 0 0,-1 0 0,1 0 0,-1 0 0,-1 0 0,-3-2 0,-18-12 0,-1 1 0,-1 1 0,-1 1 0,1 2 0,-38-10 0,-144-22 0,28 7 0,122 23 0,0 2 0,-89-3 0,-122 12 0,138 2 0,-274 12 0,347-7 0,-95 23 0,2-7 0,17-4 0,109-13 0,0 1 0,0 1 0,-30 14 0,51-19 0,-1 1 0,1 0 0,-1 0 0,1 0 0,0 0 0,1 0 0,-1 1 0,0 0 0,1 0 0,0 0 0,0 0 0,0 1 0,1-1 0,-1 1 0,1-1 0,0 1 0,0 0 0,1 0 0,-1 0 0,1 0 0,0 0 0,1 0 0,-1 9 0,0 9 0,1 1 0,2 0 0,7 41 0,-6-50 0,40 208 0,-40-214 0,-1 0 0,1 0 0,1-1 0,0 1 0,0-1 0,0 0 0,1 0 0,0 0 0,1-1 0,0 1 0,0-2 0,10 10 0,9 5 0,0-1 0,34 20 0,-20-19 0,0-1 0,2-1 0,52 15 0,-14-4 0,-63-26 0,1 0 0,0-1 0,-1 0 0,1-2 0,0 0 0,0-1 0,24-2 0,3 0 0,561 2 0,-373-12 0,573 12 0,-733-3 0,0-4 0,72-16 0,-53 7 0,-76 15 0,-8 0 0,1 0 0,0-1 0,13-4 0,-19 6 0,-1-1 0,1 0 0,0 1 0,-1-1 0,1 0 0,-1 0 0,0 0 0,1 0 0,-1-1 0,0 1 0,1 0 0,-1 0 0,0-1 0,0 1 0,0-1 0,0 1 0,0-1 0,-1 1 0,1-1 0,0 1 0,-1-1 0,1-2 0,6-49 0,-3 1 0,-2-1 0,-9-102 0,3 97 0,3 53 0,1 0 0,-1 0 0,0 0 0,-1 0 0,1 0 0,-1 0 0,0 1 0,0-1 0,-1 1 0,1-1 0,-6-5 0,-2-3 0,-2 0 0,-14-12 0,6 6 0,6 6 0,0 0 0,-1 1 0,-1 1 0,0 0 0,0 1 0,-1 1 0,-1 1 0,-21-8 0,-52-25 0,-33 11 0,98 27-682,-35 0-1,27 2-6143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7T00:07:16.26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0 716 24575,'0'0'0,"0"1"0,1-1 0,-1 1 0,0-1 0,0 1 0,0-1 0,1 0 0,-1 1 0,0-1 0,1 1 0,-1-1 0,0 0 0,1 1 0,-1-1 0,0 0 0,1 1 0,-1-1 0,1 0 0,-1 0 0,0 1 0,1-1 0,-1 0 0,1 0 0,-1 0 0,1 0 0,-1 0 0,1 1 0,-1-1 0,1 0 0,-1 0 0,1 0 0,0-1 0,20 1 0,2-4 0,0-1 0,0-1 0,27-10 0,69-33 0,-90 36 0,253-126 0,-237 117 0,1 1 0,1 3 0,57-16 0,12-3 0,-87 27 0,1 0 0,0 3 0,0 0 0,1 2 0,32-1 0,839-7 0,-777 21 0,168 34 0,-54-6 0,-238-36 0,1 0 0,-1 1 0,0-1 0,1 0 0,-1 0 0,1 0 0,-1 0 0,0 0 0,1 0 0,-1 0 0,0-1 0,1 1 0,-1 0 0,0-1 0,1 1 0,-1-1 0,0 1 0,0-1 0,1 0 0,-1 1 0,0-1 0,0 0 0,2-2 0,-3 1 0,1 0 0,0 0 0,-1 0 0,1 0 0,-1 0 0,0 0 0,0 0 0,0 0 0,0 0 0,0 0 0,0 0 0,0 0 0,-1 0 0,1 0 0,-2-4 0,-45-124 0,14 45 0,27 62 0,-7-38 0,5 18 0,10 63 0,-2-13 0,0 1 0,1-1 0,0 0 0,0 1 0,1-1 0,4 11 0,76 128 0,-12-26 0,-66-113 0,-1-1 0,1 1 0,-1 0 0,-1 0 0,1 1 0,-1-1 0,0 1 0,1 11 0,-4-18 0,1 0 0,0 0 0,0 0 0,0 0 0,-1 0 0,1 0 0,-1 0 0,1 0 0,-1 0 0,1 0 0,-1 0 0,1-1 0,-1 1 0,0 0 0,0 0 0,1-1 0,-1 1 0,0 0 0,0-1 0,0 1 0,0-1 0,1 1 0,-1-1 0,0 1 0,0-1 0,0 0 0,0 1 0,0-1 0,0 0 0,0 0 0,-2 0 0,-41 1 0,20-1 0,-42 18 0,43-14 0,1 0 0,0 2 0,0 0 0,0 1 0,1 1 0,0 2 0,0 0 0,1 0 0,-27 21 0,-4 0-1365,41-25-5461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5T06:59:46.353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2 514 24575,'-1'-103'0,"3"-114"0,2 192 0,1 0 0,1 0 0,1 0 0,1 0 0,22-43 0,-24 93 0,-4 16 0,-3-3 0,-10 47 0,6-46 0,-2 45 0,-4-5 0,7-62 0,1-1 0,1 1 0,-1 21 0,4-32 0,-1-1 0,1 0 0,-1 0 0,1 0 0,1 0 0,-1 0 0,1 0 0,0 0 0,0 0 0,0 0 0,1-1 0,-1 1 0,1-1 0,6 8 0,11 6 0,1 0 0,0-1 0,1-2 0,34 19 0,-9-4 0,78 41-1365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5T06:59:48.970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783 630 24575,'1'-8'0,"0"0"0,1 0 0,1 0 0,-1 0 0,1 0 0,0 1 0,6-10 0,5-13 0,67-137 0,-10 24 0,-46 82 0,-10 21 0,38-70 0,-48 103 0,-5 12 0,-13 25 0,-23 47 0,-109 185 0,118-214 0,8-16 0,-21 49 0,39-78 0,-1 1 0,0 0 0,0-1 0,-1 0 0,1 1 0,-1-1 0,1 0 0,-1 0 0,0-1 0,0 1 0,0-1 0,-1 1 0,1-1 0,-1 0 0,1 0 0,-1 0 0,0-1 0,1 1 0,-1-1 0,0 0 0,0 0 0,0 0 0,0-1 0,0 0 0,0 1 0,0-1 0,0 0 0,-7-2 0,-12 0 0,-1-2 0,1-1 0,-42-14 0,29 8 0,-125-44 0,28 8 0,-91-33-1365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5T07:00:33.027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3 24575,'145'-2'0,"157"5"0,-221 8 0,-50-6 0,57 2 0,-65-6 0,0 1 0,24 6 0,38 2 0,-61-8 0,-1 2 0,1 0 0,37 12 0,7 2 0,26 4 0,-1 4 0,103 43 0,112 83 0,-197-77 0,105 36 0,-186-93 0,40 30 0,-60-39 0,0-1 0,-1 1 0,1 1 0,-2 0 0,1 0 0,13 23 0,74 134 0,-89-156 0,46 72 0,-3 1 0,-5 3 0,38 99 0,-59-122 0,-10-30 0,-2 1 0,9 39 0,-6-4 0,-3-20 0,8 91 0,-18 187 0,-4-166 0,1-135 0,-2 1 0,-1-1 0,-2 0 0,-12 41 0,8-48 0,0 1 0,-1-1 0,-1-1 0,-1 0 0,-1-1 0,0-1 0,-18 17 0,6-4 0,-23 22 0,-70 57 0,67-63 0,-67 74 0,63-58 0,-105 89 0,-78 40 0,193-155 0,-24 17 0,8-7 0,-102 98 0,142-117 0,1 1 0,1 0 0,2 2 0,-22 47 0,23-46 0,2 3 0,2 0 0,-13 47 0,9-25 0,7-21 0,3 1 0,-6 61 0,7-46 0,5-16 0,2-30 0,-1 1 0,1-1 0,-2 1 0,1-1 0,0 1 0,-1-1 0,0 0 0,0 1 0,-1-1 0,1 0 0,-1 0 0,0 0 0,-5 8 0,6-12 0,0-1 0,0 1 0,0 0 0,0-1 0,0 1 0,0-1 0,0 1 0,0-1 0,-1 0 0,1 1 0,0-1 0,0 0 0,0 0 0,0 0 0,-1 0 0,1 0 0,0 0 0,0 0 0,0 0 0,0-1 0,-1 1 0,1 0 0,0-1 0,0 1 0,0-1 0,0 1 0,0-1 0,0 1 0,0-1 0,0 0 0,0 0 0,0 1 0,0-1 0,1 0 0,-1 0 0,0 0 0,0-1 0,-33-43 0,26 34 0,-38-59 0,-46-92 0,6 9 0,71 131 0,-1 2 0,-1 0 0,0 0 0,-2 2 0,0 0 0,-32-22 0,51 40 0,0-1 0,-1 1 0,1 0 0,0-1 0,-1 1 0,1 0 0,-1-1 0,1 1 0,0 0 0,-1 0 0,1-1 0,-1 1 0,1 0 0,-1 0 0,1 0 0,-1 0 0,1-1 0,-1 1 0,1 0 0,-1 0 0,1 0 0,-1 0 0,1 0 0,-1 0 0,1 0 0,-1 0 0,1 1 0,-1-1 0,1 0 0,-1 0 0,1 0 0,-1 1 0,1-1 0,0 0 0,-1 0 0,0 1 0,0 19 0,12 26 0,7-8 0,0-1 0,3-1 0,1-1 0,1 0 0,34 37 0,110 115 0,-137-159 0,47 35 0,8 6 0,-83-66 0,0-1 0,0 0 0,0 0 0,1 0 0,-1-1 0,1 1 0,-1-1 0,1 1 0,-1-1 0,1 0 0,0 0 0,0 0 0,0 0 0,-1 0 0,1-1 0,0 1 0,0-1 0,3 0 0,-2-1 0,0 0 0,0 0 0,0 0 0,-1-1 0,1 0 0,-1 0 0,1 0 0,-1 0 0,0 0 0,0-1 0,0 1 0,0-1 0,3-3 0,43-43 0,91-83 0,-114 111 0,1 0 0,1 2 0,52-27 0,-19 15-16,65-29-1333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5T07:00:36.709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1822 1 24575,'-1'36'0,"-1"1"0,-1-1 0,-2 0 0,-2-1 0,-1 1 0,-2-1 0,-1 0 0,-2-1 0,-2-1 0,0 0 0,-26 38 0,13-36 0,-3-2 0,0 0 0,-44 33 0,10-8 0,-93 83 0,-118 112 0,-89 93 0,330-309 0,2 1 0,1 1 0,-34 56 0,34-46 0,-38 77 0,36-55 0,-65 153 0,91-201 0,0-4 0,2 1 0,0-1 0,1 1 0,0 1 0,2-1 0,-1 33 0,3-34 0,2 0 0,0-1 0,1 1 0,1-1 0,0 1 0,1-1 0,2 0 0,12 30 0,-4-17 0,-1 1 0,-2 0 0,-1 1 0,-2 1 0,0-1 0,-3 1 0,-1 0 0,0 44 0,-2-49 0,1-2 0,1 1 0,13 48 0,-9-44 0,-4-7 0,-4-20 0,1 0 0,-1 1 0,1-1 0,0 0 0,0 0 0,0 0 0,1 0 0,0-1 0,0 1 0,0 0 0,0-1 0,4 6 0,-4-11 0,-1 1 0,1-1 0,-1 0 0,0 0 0,1 0 0,-1 0 0,0 0 0,1 0 0,-1 0 0,0-1 0,0 1 0,0 0 0,0-1 0,0 1 0,-1 0 0,1-1 0,0 1 0,-1-1 0,1 1 0,0-3 0,2-2 0,141-264 0,-136 254 0,9-12 0,1 0 0,1 2 0,34-36 0,-43 50 0,-10 12 0,0-1 0,0 1 0,0-1 0,0 1 0,1-1 0,-1 1 0,0 0 0,0-1 0,1 1 0,-1-1 0,0 1 0,1 0 0,-1-1 0,1 1 0,-1 0 0,0-1 0,1 1 0,-1 0 0,1 0 0,-1-1 0,1 1 0,-1 0 0,0 0 0,1 0 0,-1 0 0,1 0 0,-1-1 0,1 1 0,-1 0 0,1 0 0,-1 0 0,1 0 0,-1 1 0,1-1 0,-1 0 0,1 0 0,-1 0 0,1 0 0,0 1 0,2 21 0,-13 33 0,-11-4 0,-41 76 0,25-57 0,-60 103 0,96-172 0,0 1 0,0-1 0,-1 1 0,1-1 0,-1 1 0,1-1 0,-1 0 0,0 0 0,1 0 0,-1 0 0,0 0 0,0 0 0,0 0 0,0-1 0,1 1 0,-1-1 0,0 1 0,0-1 0,0 0 0,0 0 0,0 1 0,0-2 0,0 1 0,0 0 0,0 0 0,0-1 0,0 1 0,0-1 0,0 1 0,0-1 0,-3-1 0,-8-4 0,1-1 0,1 1 0,-21-17 0,14 10 0,-110-58 0,53 33 0,-51-32-1365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5T07:00:40.543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183 0 24575,'1'110'0,"-5"-1"0,-33 199 0,-23-84 0,37-150 0,3 0 0,-16 119 0,34-155 0,0 0 0,3 0 0,1 0 0,2 0 0,1-1 0,2 1 0,2-1 0,1-1 0,2 0 0,1 0 0,2-1 0,30 51 0,-34-70 0,1-1 0,0 0 0,0-1 0,2-1 0,24 20 0,85 53 0,-83-60 0,68 44 0,4-4 0,176 75 0,-237-123 0,1-2 0,65 10 0,-63-14 0,6 4 0,-42-10 0,0-1 0,1 0 0,33 2 0,419-5 0,-233-5 0,378 3 0,-468-10 0,-17-1 0,2 8 0,285-12 0,-368 14 0,-37 2 0,0-1 0,0-1 0,-1 0 0,1 0 0,0-1 0,-1-1 0,15-4 0,-25 6 0,0 0 0,0 0 0,0-1 0,0 1 0,0 0 0,0-1 0,-1 1 0,1-1 0,-1 1 0,1-1 0,-1 0 0,0 0 0,1 0 0,-1 0 0,0 0 0,0 0 0,-1 0 0,1 0 0,0 0 0,0 0 0,-1 0 0,0 0 0,1-1 0,-1 1 0,0 0 0,0 0 0,0-1 0,0 1 0,-1 0 0,1 0 0,0 0 0,-1-1 0,0 1 0,0 0 0,0-2 0,-2-3 0,0 0 0,-1 0 0,1 0 0,-1 1 0,0-1 0,-1 1 0,0 0 0,0 0 0,-6-5 0,-106-78 0,18 15 0,71 50 0,-1 2 0,0 0 0,-2 2 0,-57-27 0,84 49 0,10 7 0,14 14 0,322 265 0,-248-215 0,196 149 0,-288-221 0,-1 0 0,1 0 0,-1 0 0,0 0 0,0 0 0,0 0 0,1 0 0,-1 0 0,0 0 0,0 1 0,-1-1 0,1 1 0,0-1 0,1 3 0,-3-4 0,1 1 0,0-1 0,-1 0 0,1 1 0,-1-1 0,1 0 0,-1 0 0,1 1 0,-1-1 0,1 0 0,-1 0 0,1 0 0,-1 0 0,0 1 0,1-1 0,-1 0 0,1 0 0,-1 0 0,1 0 0,-1 0 0,1 0 0,-1-1 0,1 1 0,-1 0 0,0 0 0,0-1 0,-59-15 0,49 12 0,-18-2 0,-1 0 0,0 2 0,0 2 0,0 0 0,0 2 0,0 1 0,-1 2 0,1 1 0,1 1 0,-45 14 0,-23 12 0,-158 76 0,238-99 0,-12 6 0,2-3 0,28-13 0,0-1 0,-1 1 0,1 0 0,0-1 0,0 1 0,0 0 0,1 0 0,-1 0 0,0 0 0,1 0 0,0 0 0,-1 0 0,4-2 0,50-64 0,2 2 0,3 3 0,94-76 0,-131 120-341,-1-2 0,-1-1-1,27-34 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5T07:00:33.027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3 24575,'145'-2'0,"157"5"0,-221 8 0,-50-6 0,57 2 0,-65-6 0,0 1 0,24 6 0,38 2 0,-61-8 0,-1 2 0,1 0 0,37 12 0,7 2 0,26 4 0,-1 4 0,103 43 0,112 83 0,-197-77 0,105 36 0,-186-93 0,40 30 0,-60-39 0,0-1 0,-1 1 0,1 1 0,-2 0 0,1 0 0,13 23 0,74 134 0,-89-156 0,46 72 0,-3 1 0,-5 3 0,38 99 0,-59-122 0,-10-30 0,-2 1 0,9 39 0,-6-4 0,-3-20 0,8 91 0,-18 187 0,-4-166 0,1-135 0,-2 1 0,-1-1 0,-2 0 0,-12 41 0,8-48 0,0 1 0,-1-1 0,-1-1 0,-1 0 0,-1-1 0,0-1 0,-18 17 0,6-4 0,-23 22 0,-70 57 0,67-63 0,-67 74 0,63-58 0,-105 89 0,-78 40 0,193-155 0,-24 17 0,8-7 0,-102 98 0,142-117 0,1 1 0,1 0 0,2 2 0,-22 47 0,23-46 0,2 3 0,2 0 0,-13 47 0,9-25 0,7-21 0,3 1 0,-6 61 0,7-46 0,5-16 0,2-30 0,-1 1 0,1-1 0,-2 1 0,1-1 0,0 1 0,-1-1 0,0 0 0,0 1 0,-1-1 0,1 0 0,-1 0 0,0 0 0,-5 8 0,6-12 0,0-1 0,0 1 0,0 0 0,0-1 0,0 1 0,0-1 0,0 1 0,0-1 0,-1 0 0,1 1 0,0-1 0,0 0 0,0 0 0,0 0 0,-1 0 0,1 0 0,0 0 0,0 0 0,0 0 0,0-1 0,-1 1 0,1 0 0,0-1 0,0 1 0,0-1 0,0 1 0,0-1 0,0 1 0,0-1 0,0 0 0,0 0 0,0 1 0,0-1 0,1 0 0,-1 0 0,0 0 0,0-1 0,-33-43 0,26 34 0,-38-59 0,-46-92 0,6 9 0,71 131 0,-1 2 0,-1 0 0,0 0 0,-2 2 0,0 0 0,-32-22 0,51 40 0,0-1 0,-1 1 0,1 0 0,0-1 0,-1 1 0,1 0 0,-1-1 0,1 1 0,0 0 0,-1 0 0,1-1 0,-1 1 0,1 0 0,-1 0 0,1 0 0,-1 0 0,1-1 0,-1 1 0,1 0 0,-1 0 0,1 0 0,-1 0 0,1 0 0,-1 0 0,1 0 0,-1 0 0,1 1 0,-1-1 0,1 0 0,-1 0 0,1 0 0,-1 1 0,1-1 0,0 0 0,-1 0 0,0 1 0,0 19 0,12 26 0,7-8 0,0-1 0,3-1 0,1-1 0,1 0 0,34 37 0,110 115 0,-137-159 0,47 35 0,8 6 0,-83-66 0,0-1 0,0 0 0,0 0 0,1 0 0,-1-1 0,1 1 0,-1-1 0,1 1 0,-1-1 0,1 0 0,0 0 0,0 0 0,0 0 0,-1 0 0,1-1 0,0 1 0,0-1 0,3 0 0,-2-1 0,0 0 0,0 0 0,0 0 0,-1-1 0,1 0 0,-1 0 0,1 0 0,-1 0 0,0 0 0,0-1 0,0 1 0,0-1 0,3-3 0,43-43 0,91-83 0,-114 111 0,1 0 0,1 2 0,52-27 0,-19 15-16,65-29-1333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5T07:00:36.709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1822 1 24575,'-1'36'0,"-1"1"0,-1-1 0,-2 0 0,-2-1 0,-1 1 0,-2-1 0,-1 0 0,-2-1 0,-2-1 0,0 0 0,-26 38 0,13-36 0,-3-2 0,0 0 0,-44 33 0,10-8 0,-93 83 0,-118 112 0,-89 93 0,330-309 0,2 1 0,1 1 0,-34 56 0,34-46 0,-38 77 0,36-55 0,-65 153 0,91-201 0,0-4 0,2 1 0,0-1 0,1 1 0,0 1 0,2-1 0,-1 33 0,3-34 0,2 0 0,0-1 0,1 1 0,1-1 0,0 1 0,1-1 0,2 0 0,12 30 0,-4-17 0,-1 1 0,-2 0 0,-1 1 0,-2 1 0,0-1 0,-3 1 0,-1 0 0,0 44 0,-2-49 0,1-2 0,1 1 0,13 48 0,-9-44 0,-4-7 0,-4-20 0,1 0 0,-1 1 0,1-1 0,0 0 0,0 0 0,0 0 0,1 0 0,0-1 0,0 1 0,0 0 0,0-1 0,4 6 0,-4-11 0,-1 1 0,1-1 0,-1 0 0,0 0 0,1 0 0,-1 0 0,0 0 0,1 0 0,-1 0 0,0-1 0,0 1 0,0 0 0,0-1 0,0 1 0,-1 0 0,1-1 0,0 1 0,-1-1 0,1 1 0,0-3 0,2-2 0,141-264 0,-136 254 0,9-12 0,1 0 0,1 2 0,34-36 0,-43 50 0,-10 12 0,0-1 0,0 1 0,0-1 0,0 1 0,1-1 0,-1 1 0,0 0 0,0-1 0,1 1 0,-1-1 0,0 1 0,1 0 0,-1-1 0,1 1 0,-1 0 0,0-1 0,1 1 0,-1 0 0,1 0 0,-1-1 0,1 1 0,-1 0 0,0 0 0,1 0 0,-1 0 0,1 0 0,-1-1 0,1 1 0,-1 0 0,1 0 0,-1 0 0,1 0 0,-1 1 0,1-1 0,-1 0 0,1 0 0,-1 0 0,1 0 0,0 1 0,2 21 0,-13 33 0,-11-4 0,-41 76 0,25-57 0,-60 103 0,96-172 0,0 1 0,0-1 0,-1 1 0,1-1 0,-1 1 0,1-1 0,-1 0 0,0 0 0,1 0 0,-1 0 0,0 0 0,0 0 0,0 0 0,0-1 0,1 1 0,-1-1 0,0 1 0,0-1 0,0 0 0,0 0 0,0 1 0,0-2 0,0 1 0,0 0 0,0 0 0,0-1 0,0 1 0,0-1 0,0 1 0,0-1 0,-3-1 0,-8-4 0,1-1 0,1 1 0,-21-17 0,14 10 0,-110-58 0,53 33 0,-51-32-1365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76F144-9A5A-4C19-9841-AA86F457125C}" type="datetimeFigureOut">
              <a:rPr lang="en-US" smtClean="0"/>
              <a:t>8/24/2023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A7C9EB-9578-4429-9158-7934B296FD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0833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05052" y="219278"/>
            <a:ext cx="4123690" cy="3917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264684-B5DE-4471-999D-A89FE7167EDE}" type="datetime1">
              <a:rPr lang="en-US" smtClean="0"/>
              <a:t>8/24/2023</a:t>
            </a:fld>
            <a:endParaRPr lang="en-US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8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496B8D-F1C7-4698-A670-934D1C094377}" type="datetime1">
              <a:rPr lang="en-US" smtClean="0"/>
              <a:t>8/24/2023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B741FD-8C9F-4A96-83C6-F6C37F5110EC}" type="datetime1">
              <a:rPr lang="en-US" smtClean="0"/>
              <a:t>8/24/2023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AA4857-787A-4808-B2E4-B31FE3774D3A}" type="datetime1">
              <a:rPr lang="en-US" smtClean="0"/>
              <a:t>8/24/2023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B8F724-08DC-4554-8E21-4E36C1B4DF66}" type="datetime1">
              <a:rPr lang="en-US" smtClean="0"/>
              <a:t>8/24/2023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6492240"/>
            <a:ext cx="12192000" cy="365760"/>
          </a:xfrm>
          <a:custGeom>
            <a:avLst/>
            <a:gdLst/>
            <a:ahLst/>
            <a:cxnLst/>
            <a:rect l="l" t="t" r="r" b="b"/>
            <a:pathLst>
              <a:path w="12192000" h="365759">
                <a:moveTo>
                  <a:pt x="12192000" y="0"/>
                </a:moveTo>
                <a:lnTo>
                  <a:pt x="0" y="0"/>
                </a:lnTo>
                <a:lnTo>
                  <a:pt x="0" y="365760"/>
                </a:lnTo>
                <a:lnTo>
                  <a:pt x="12192000" y="365760"/>
                </a:lnTo>
                <a:lnTo>
                  <a:pt x="12192000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0" y="6492240"/>
            <a:ext cx="12192000" cy="365760"/>
          </a:xfrm>
          <a:custGeom>
            <a:avLst/>
            <a:gdLst/>
            <a:ahLst/>
            <a:cxnLst/>
            <a:rect l="l" t="t" r="r" b="b"/>
            <a:pathLst>
              <a:path w="12192000" h="365759">
                <a:moveTo>
                  <a:pt x="0" y="365760"/>
                </a:moveTo>
                <a:lnTo>
                  <a:pt x="12192000" y="365760"/>
                </a:lnTo>
                <a:lnTo>
                  <a:pt x="12192000" y="0"/>
                </a:lnTo>
                <a:lnTo>
                  <a:pt x="0" y="0"/>
                </a:lnTo>
                <a:lnTo>
                  <a:pt x="0" y="365760"/>
                </a:lnTo>
                <a:close/>
              </a:path>
            </a:pathLst>
          </a:custGeom>
          <a:ln w="12700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0" y="0"/>
            <a:ext cx="826135" cy="875030"/>
          </a:xfrm>
          <a:custGeom>
            <a:avLst/>
            <a:gdLst/>
            <a:ahLst/>
            <a:cxnLst/>
            <a:rect l="l" t="t" r="r" b="b"/>
            <a:pathLst>
              <a:path w="826135" h="875030">
                <a:moveTo>
                  <a:pt x="826008" y="0"/>
                </a:moveTo>
                <a:lnTo>
                  <a:pt x="0" y="0"/>
                </a:lnTo>
                <a:lnTo>
                  <a:pt x="0" y="874776"/>
                </a:lnTo>
                <a:lnTo>
                  <a:pt x="826008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0" y="0"/>
            <a:ext cx="826135" cy="875030"/>
          </a:xfrm>
          <a:custGeom>
            <a:avLst/>
            <a:gdLst/>
            <a:ahLst/>
            <a:cxnLst/>
            <a:rect l="l" t="t" r="r" b="b"/>
            <a:pathLst>
              <a:path w="826135" h="875030">
                <a:moveTo>
                  <a:pt x="0" y="0"/>
                </a:moveTo>
                <a:lnTo>
                  <a:pt x="826008" y="0"/>
                </a:lnTo>
                <a:lnTo>
                  <a:pt x="0" y="874776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05052" y="219278"/>
            <a:ext cx="4349115" cy="3917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89228" y="1373504"/>
            <a:ext cx="9636760" cy="19462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B4CACC-E5C9-450A-9E1E-54F34D7E32FD}" type="datetime1">
              <a:rPr lang="en-US" smtClean="0"/>
              <a:t>8/24/2023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9296400" y="6536620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hf hdr="0" ft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www.cs.montana.edu/pearsall/classes/fall2023/476/main.html" TargetMode="Externa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17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11" Type="http://schemas.openxmlformats.org/officeDocument/2006/relationships/image" Target="../media/image20.png"/><Relationship Id="rId5" Type="http://schemas.openxmlformats.org/officeDocument/2006/relationships/image" Target="../media/image17.png"/><Relationship Id="rId10" Type="http://schemas.openxmlformats.org/officeDocument/2006/relationships/customXml" Target="../ink/ink11.xml"/><Relationship Id="rId4" Type="http://schemas.openxmlformats.org/officeDocument/2006/relationships/image" Target="../media/image6.png"/><Relationship Id="rId9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13" Type="http://schemas.openxmlformats.org/officeDocument/2006/relationships/image" Target="../media/image22.pn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12" Type="http://schemas.openxmlformats.org/officeDocument/2006/relationships/image" Target="../media/image21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11" Type="http://schemas.openxmlformats.org/officeDocument/2006/relationships/image" Target="../media/image20.jpeg"/><Relationship Id="rId5" Type="http://schemas.openxmlformats.org/officeDocument/2006/relationships/image" Target="../media/image17.png"/><Relationship Id="rId10" Type="http://schemas.openxmlformats.org/officeDocument/2006/relationships/image" Target="../media/image19.jpeg"/><Relationship Id="rId4" Type="http://schemas.openxmlformats.org/officeDocument/2006/relationships/image" Target="../media/image6.png"/><Relationship Id="rId9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17.png"/><Relationship Id="rId10" Type="http://schemas.openxmlformats.org/officeDocument/2006/relationships/image" Target="../media/image23.jpeg"/><Relationship Id="rId4" Type="http://schemas.openxmlformats.org/officeDocument/2006/relationships/image" Target="../media/image6.png"/><Relationship Id="rId9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12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11" Type="http://schemas.openxmlformats.org/officeDocument/2006/relationships/image" Target="../media/image25.png"/><Relationship Id="rId5" Type="http://schemas.openxmlformats.org/officeDocument/2006/relationships/image" Target="../media/image17.png"/><Relationship Id="rId10" Type="http://schemas.openxmlformats.org/officeDocument/2006/relationships/customXml" Target="../ink/ink12.xml"/><Relationship Id="rId4" Type="http://schemas.openxmlformats.org/officeDocument/2006/relationships/image" Target="../media/image6.png"/><Relationship Id="rId9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13" Type="http://schemas.openxmlformats.org/officeDocument/2006/relationships/customXml" Target="../ink/ink14.xml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12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11" Type="http://schemas.openxmlformats.org/officeDocument/2006/relationships/image" Target="../media/image25.png"/><Relationship Id="rId5" Type="http://schemas.openxmlformats.org/officeDocument/2006/relationships/image" Target="../media/image17.png"/><Relationship Id="rId15" Type="http://schemas.openxmlformats.org/officeDocument/2006/relationships/customXml" Target="../ink/ink15.xml"/><Relationship Id="rId10" Type="http://schemas.openxmlformats.org/officeDocument/2006/relationships/customXml" Target="../ink/ink13.xml"/><Relationship Id="rId4" Type="http://schemas.openxmlformats.org/officeDocument/2006/relationships/image" Target="../media/image6.png"/><Relationship Id="rId9" Type="http://schemas.openxmlformats.org/officeDocument/2006/relationships/image" Target="../media/image18.png"/><Relationship Id="rId1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e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6.png"/><Relationship Id="rId7" Type="http://schemas.openxmlformats.org/officeDocument/2006/relationships/customXml" Target="../ink/ink17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customXml" Target="../ink/ink16.xml"/><Relationship Id="rId10" Type="http://schemas.openxmlformats.org/officeDocument/2006/relationships/image" Target="../media/image31.png"/><Relationship Id="rId4" Type="http://schemas.openxmlformats.org/officeDocument/2006/relationships/image" Target="../media/image27.jpeg"/><Relationship Id="rId9" Type="http://schemas.openxmlformats.org/officeDocument/2006/relationships/customXml" Target="../ink/ink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customXml" Target="../ink/ink19.xml"/><Relationship Id="rId13" Type="http://schemas.openxmlformats.org/officeDocument/2006/relationships/image" Target="../media/image40.png"/><Relationship Id="rId3" Type="http://schemas.openxmlformats.org/officeDocument/2006/relationships/image" Target="../media/image32.png"/><Relationship Id="rId7" Type="http://schemas.openxmlformats.org/officeDocument/2006/relationships/image" Target="../media/image36.svg"/><Relationship Id="rId12" Type="http://schemas.openxmlformats.org/officeDocument/2006/relationships/customXml" Target="../ink/ink21.xml"/><Relationship Id="rId17" Type="http://schemas.openxmlformats.org/officeDocument/2006/relationships/image" Target="../media/image38.svg"/><Relationship Id="rId2" Type="http://schemas.openxmlformats.org/officeDocument/2006/relationships/image" Target="../media/image1.png"/><Relationship Id="rId16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39.png"/><Relationship Id="rId5" Type="http://schemas.openxmlformats.org/officeDocument/2006/relationships/image" Target="../media/image34.svg"/><Relationship Id="rId15" Type="http://schemas.openxmlformats.org/officeDocument/2006/relationships/image" Target="../media/image41.png"/><Relationship Id="rId10" Type="http://schemas.openxmlformats.org/officeDocument/2006/relationships/customXml" Target="../ink/ink20.xml"/><Relationship Id="rId4" Type="http://schemas.openxmlformats.org/officeDocument/2006/relationships/image" Target="../media/image33.png"/><Relationship Id="rId9" Type="http://schemas.openxmlformats.org/officeDocument/2006/relationships/image" Target="../media/image38.png"/><Relationship Id="rId14" Type="http://schemas.openxmlformats.org/officeDocument/2006/relationships/customXml" Target="../ink/ink2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jpeg"/><Relationship Id="rId5" Type="http://schemas.openxmlformats.org/officeDocument/2006/relationships/image" Target="../media/image44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jpeg"/><Relationship Id="rId3" Type="http://schemas.openxmlformats.org/officeDocument/2006/relationships/image" Target="../media/image52.jpeg"/><Relationship Id="rId7" Type="http://schemas.openxmlformats.org/officeDocument/2006/relationships/image" Target="../media/image56.jpeg"/><Relationship Id="rId12" Type="http://schemas.openxmlformats.org/officeDocument/2006/relationships/image" Target="../media/image6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jpeg"/><Relationship Id="rId11" Type="http://schemas.openxmlformats.org/officeDocument/2006/relationships/image" Target="../media/image60.jpeg"/><Relationship Id="rId5" Type="http://schemas.openxmlformats.org/officeDocument/2006/relationships/image" Target="../media/image54.png"/><Relationship Id="rId10" Type="http://schemas.openxmlformats.org/officeDocument/2006/relationships/image" Target="../media/image59.png"/><Relationship Id="rId4" Type="http://schemas.openxmlformats.org/officeDocument/2006/relationships/image" Target="../media/image53.jpeg"/><Relationship Id="rId9" Type="http://schemas.openxmlformats.org/officeDocument/2006/relationships/image" Target="../media/image58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mailto:reesepearsall@montana.edu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s.montana.edu/pearsall/classes/fall2023/476/main.html" TargetMode="External"/><Relationship Id="rId7" Type="http://schemas.openxmlformats.org/officeDocument/2006/relationships/image" Target="../media/image6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180.png"/><Relationship Id="rId4" Type="http://schemas.openxmlformats.org/officeDocument/2006/relationships/customXml" Target="../ink/ink2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customXml" Target="../ink/ink25.xml"/><Relationship Id="rId3" Type="http://schemas.openxmlformats.org/officeDocument/2006/relationships/image" Target="../media/image69.png"/><Relationship Id="rId7" Type="http://schemas.openxmlformats.org/officeDocument/2006/relationships/image" Target="../media/image6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4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Relationship Id="rId9" Type="http://schemas.openxmlformats.org/officeDocument/2006/relationships/image" Target="../media/image620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jpe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customXml" Target="../ink/ink1.xml"/><Relationship Id="rId13" Type="http://schemas.openxmlformats.org/officeDocument/2006/relationships/image" Target="../media/image9.png"/><Relationship Id="rId3" Type="http://schemas.openxmlformats.org/officeDocument/2006/relationships/image" Target="../media/image2.png"/><Relationship Id="rId7" Type="http://schemas.openxmlformats.org/officeDocument/2006/relationships/image" Target="../media/image5.svg"/><Relationship Id="rId12" Type="http://schemas.openxmlformats.org/officeDocument/2006/relationships/customXml" Target="../ink/ink3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8.png"/><Relationship Id="rId5" Type="http://schemas.openxmlformats.org/officeDocument/2006/relationships/image" Target="../media/image3.png"/><Relationship Id="rId15" Type="http://schemas.openxmlformats.org/officeDocument/2006/relationships/image" Target="../media/image10.png"/><Relationship Id="rId10" Type="http://schemas.openxmlformats.org/officeDocument/2006/relationships/customXml" Target="../ink/ink2.xml"/><Relationship Id="rId4" Type="http://schemas.openxmlformats.org/officeDocument/2006/relationships/image" Target="../media/image6.png"/><Relationship Id="rId9" Type="http://schemas.openxmlformats.org/officeDocument/2006/relationships/image" Target="../media/image7.png"/><Relationship Id="rId14" Type="http://schemas.openxmlformats.org/officeDocument/2006/relationships/customXml" Target="../ink/ink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customXml" Target="../ink/ink5.xml"/><Relationship Id="rId13" Type="http://schemas.openxmlformats.org/officeDocument/2006/relationships/image" Target="../media/image13.png"/><Relationship Id="rId3" Type="http://schemas.openxmlformats.org/officeDocument/2006/relationships/image" Target="../media/image2.png"/><Relationship Id="rId7" Type="http://schemas.openxmlformats.org/officeDocument/2006/relationships/image" Target="../media/image5.svg"/><Relationship Id="rId12" Type="http://schemas.openxmlformats.org/officeDocument/2006/relationships/customXml" Target="../ink/ink7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12.png"/><Relationship Id="rId5" Type="http://schemas.openxmlformats.org/officeDocument/2006/relationships/image" Target="../media/image3.png"/><Relationship Id="rId10" Type="http://schemas.openxmlformats.org/officeDocument/2006/relationships/customXml" Target="../ink/ink6.xml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customXml" Target="../ink/ink8.xml"/><Relationship Id="rId13" Type="http://schemas.openxmlformats.org/officeDocument/2006/relationships/image" Target="../media/image16.png"/><Relationship Id="rId3" Type="http://schemas.openxmlformats.org/officeDocument/2006/relationships/image" Target="../media/image2.png"/><Relationship Id="rId7" Type="http://schemas.openxmlformats.org/officeDocument/2006/relationships/image" Target="../media/image5.svg"/><Relationship Id="rId12" Type="http://schemas.openxmlformats.org/officeDocument/2006/relationships/customXml" Target="../ink/ink10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15.png"/><Relationship Id="rId5" Type="http://schemas.openxmlformats.org/officeDocument/2006/relationships/image" Target="../media/image3.png"/><Relationship Id="rId10" Type="http://schemas.openxmlformats.org/officeDocument/2006/relationships/customXml" Target="../ink/ink9.xml"/><Relationship Id="rId4" Type="http://schemas.openxmlformats.org/officeDocument/2006/relationships/image" Target="../media/image6.png"/><Relationship Id="rId9" Type="http://schemas.openxmlformats.org/officeDocument/2006/relationships/image" Target="../media/image14.png"/><Relationship Id="rId14" Type="http://schemas.openxmlformats.org/officeDocument/2006/relationships/image" Target="../media/image7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1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51840" y="1752600"/>
            <a:ext cx="10896600" cy="9361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z="6000" b="1" dirty="0">
                <a:latin typeface="Arial" panose="020B0604020202020204" pitchFamily="34" charset="0"/>
                <a:cs typeface="Arial" panose="020B0604020202020204" pitchFamily="34" charset="0"/>
              </a:rPr>
              <a:t>CSCI</a:t>
            </a:r>
            <a:r>
              <a:rPr sz="6000" b="1" spc="-22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6000" b="1" dirty="0">
                <a:latin typeface="Arial" panose="020B0604020202020204" pitchFamily="34" charset="0"/>
                <a:cs typeface="Arial" panose="020B0604020202020204" pitchFamily="34" charset="0"/>
              </a:rPr>
              <a:t>476</a:t>
            </a:r>
            <a:r>
              <a:rPr sz="6000" b="1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sz="6000" b="1" spc="-204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6000" b="1" spc="-204" dirty="0">
                <a:latin typeface="Arial" panose="020B0604020202020204" pitchFamily="34" charset="0"/>
                <a:cs typeface="Arial" panose="020B0604020202020204" pitchFamily="34" charset="0"/>
              </a:rPr>
              <a:t>Computer Security</a:t>
            </a:r>
            <a:endParaRPr sz="6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FF0000"/>
                </a:solidFill>
              </a:endParaRPr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-6350" y="-6350"/>
            <a:ext cx="838835" cy="887730"/>
            <a:chOff x="-6350" y="-6350"/>
            <a:chExt cx="838835" cy="887730"/>
          </a:xfrm>
          <a:solidFill>
            <a:schemeClr val="accent3"/>
          </a:solidFill>
        </p:grpSpPr>
        <p:sp>
          <p:nvSpPr>
            <p:cNvPr id="7" name="object 7"/>
            <p:cNvSpPr/>
            <p:nvPr/>
          </p:nvSpPr>
          <p:spPr>
            <a:xfrm>
              <a:off x="0" y="0"/>
              <a:ext cx="826135" cy="875030"/>
            </a:xfrm>
            <a:custGeom>
              <a:avLst/>
              <a:gdLst/>
              <a:ahLst/>
              <a:cxnLst/>
              <a:rect l="l" t="t" r="r" b="b"/>
              <a:pathLst>
                <a:path w="826135" h="875030">
                  <a:moveTo>
                    <a:pt x="826008" y="0"/>
                  </a:moveTo>
                  <a:lnTo>
                    <a:pt x="0" y="0"/>
                  </a:lnTo>
                  <a:lnTo>
                    <a:pt x="0" y="874776"/>
                  </a:lnTo>
                  <a:lnTo>
                    <a:pt x="826008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8" name="object 8"/>
            <p:cNvSpPr/>
            <p:nvPr/>
          </p:nvSpPr>
          <p:spPr>
            <a:xfrm>
              <a:off x="0" y="0"/>
              <a:ext cx="826135" cy="875030"/>
            </a:xfrm>
            <a:custGeom>
              <a:avLst/>
              <a:gdLst/>
              <a:ahLst/>
              <a:cxnLst/>
              <a:rect l="l" t="t" r="r" b="b"/>
              <a:pathLst>
                <a:path w="826135" h="875030">
                  <a:moveTo>
                    <a:pt x="0" y="0"/>
                  </a:moveTo>
                  <a:lnTo>
                    <a:pt x="826008" y="0"/>
                  </a:lnTo>
                  <a:lnTo>
                    <a:pt x="0" y="87477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FF0000"/>
                </a:solidFill>
              </a:endParaRPr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3007360" y="2895600"/>
            <a:ext cx="617728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Lecture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1: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lang="en-US" sz="2400" spc="-10" dirty="0">
                <a:latin typeface="Calibri"/>
                <a:cs typeface="Calibri"/>
              </a:rPr>
              <a:t>Introduction</a:t>
            </a:r>
            <a:r>
              <a:rPr sz="2400" spc="-10" dirty="0">
                <a:latin typeface="Calibri"/>
                <a:cs typeface="Calibri"/>
              </a:rPr>
              <a:t>,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Syllabus,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Logistics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6200" y="5523188"/>
            <a:ext cx="11587785" cy="8874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333502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latin typeface="Calibri"/>
                <a:cs typeface="Calibri"/>
              </a:rPr>
              <a:t>Reese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Pearsall </a:t>
            </a:r>
            <a:endParaRPr lang="en-US" sz="2800" spc="-20" dirty="0">
              <a:latin typeface="Calibri"/>
              <a:cs typeface="Calibri"/>
            </a:endParaRPr>
          </a:p>
          <a:p>
            <a:pPr marL="12700" marR="3335020">
              <a:lnSpc>
                <a:spcPct val="100000"/>
              </a:lnSpc>
              <a:spcBef>
                <a:spcPts val="100"/>
              </a:spcBef>
            </a:pPr>
            <a:r>
              <a:rPr lang="en-US" sz="2800" dirty="0">
                <a:latin typeface="Calibri"/>
                <a:cs typeface="Calibri"/>
              </a:rPr>
              <a:t>Fall 2023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6A11AF-12F4-4CFA-946A-9D6E597DA2A6}"/>
              </a:ext>
            </a:extLst>
          </p:cNvPr>
          <p:cNvSpPr txBox="1"/>
          <p:nvPr/>
        </p:nvSpPr>
        <p:spPr>
          <a:xfrm>
            <a:off x="0" y="6503206"/>
            <a:ext cx="98298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marR="3335020">
              <a:lnSpc>
                <a:spcPct val="100000"/>
              </a:lnSpc>
              <a:spcBef>
                <a:spcPts val="100"/>
              </a:spcBef>
            </a:pPr>
            <a:r>
              <a:rPr lang="en-US" sz="1600" dirty="0">
                <a:solidFill>
                  <a:schemeClr val="bg1"/>
                </a:solidFill>
                <a:latin typeface="Calibri"/>
                <a:cs typeface="Calibri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https://www.cs.montana.edu/pearsall/classes/fall2023/476/main.html</a:t>
            </a:r>
            <a:endParaRPr lang="en-US" sz="16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</a:t>
            </a:fld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10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81BB07-87D8-DDF6-BA1D-199FDDDFB7D7}"/>
              </a:ext>
            </a:extLst>
          </p:cNvPr>
          <p:cNvSpPr txBox="1"/>
          <p:nvPr/>
        </p:nvSpPr>
        <p:spPr>
          <a:xfrm>
            <a:off x="304800" y="152400"/>
            <a:ext cx="28184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Securing an asset</a:t>
            </a:r>
          </a:p>
        </p:txBody>
      </p:sp>
      <p:pic>
        <p:nvPicPr>
          <p:cNvPr id="18" name="Picture 17" descr="A picture containing map&#10;&#10;Description automatically generated">
            <a:extLst>
              <a:ext uri="{FF2B5EF4-FFF2-40B4-BE49-F238E27FC236}">
                <a16:creationId xmlns:a16="http://schemas.microsoft.com/office/drawing/2014/main" id="{E2D4DF4F-BDAE-A11B-DF8F-95D2E9440A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785528"/>
            <a:ext cx="9296400" cy="5286943"/>
          </a:xfrm>
          <a:prstGeom prst="rect">
            <a:avLst/>
          </a:prstGeom>
        </p:spPr>
      </p:pic>
      <p:pic>
        <p:nvPicPr>
          <p:cNvPr id="20" name="Picture 19" descr="Map&#10;&#10;Description automatically generated">
            <a:extLst>
              <a:ext uri="{FF2B5EF4-FFF2-40B4-BE49-F238E27FC236}">
                <a16:creationId xmlns:a16="http://schemas.microsoft.com/office/drawing/2014/main" id="{1796C5C7-4D98-D6E9-8821-59568C59C0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775015"/>
            <a:ext cx="9296400" cy="5286943"/>
          </a:xfrm>
          <a:prstGeom prst="rect">
            <a:avLst/>
          </a:prstGeom>
        </p:spPr>
      </p:pic>
      <p:pic>
        <p:nvPicPr>
          <p:cNvPr id="13" name="Picture 12" descr="Diagram&#10;&#10;Description automatically generated">
            <a:extLst>
              <a:ext uri="{FF2B5EF4-FFF2-40B4-BE49-F238E27FC236}">
                <a16:creationId xmlns:a16="http://schemas.microsoft.com/office/drawing/2014/main" id="{461F871D-7DEC-00C9-7EF1-49B226100D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1" y="746499"/>
            <a:ext cx="9296400" cy="5286943"/>
          </a:xfrm>
          <a:prstGeom prst="rect">
            <a:avLst/>
          </a:prstGeom>
        </p:spPr>
      </p:pic>
      <p:pic>
        <p:nvPicPr>
          <p:cNvPr id="16" name="Picture 2" descr="Motor vehicle,Mode of transport,Clip art,Vehicle,Coloring  book,Graphics,Line art #135200 - Free Icon Library">
            <a:extLst>
              <a:ext uri="{FF2B5EF4-FFF2-40B4-BE49-F238E27FC236}">
                <a16:creationId xmlns:a16="http://schemas.microsoft.com/office/drawing/2014/main" id="{9464BC62-8A8E-A668-5E41-5348A5F1AD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1676400"/>
            <a:ext cx="5334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Motor vehicle,Mode of transport,Clip art,Vehicle,Coloring  book,Graphics,Line art #135200 - Free Icon Library">
            <a:extLst>
              <a:ext uri="{FF2B5EF4-FFF2-40B4-BE49-F238E27FC236}">
                <a16:creationId xmlns:a16="http://schemas.microsoft.com/office/drawing/2014/main" id="{49040608-EA6F-468E-C608-2D73194443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2438400"/>
            <a:ext cx="5334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Graphic 18" descr="Convertible with solid fill">
            <a:extLst>
              <a:ext uri="{FF2B5EF4-FFF2-40B4-BE49-F238E27FC236}">
                <a16:creationId xmlns:a16="http://schemas.microsoft.com/office/drawing/2014/main" id="{BDAF2BF0-248A-BE5E-A414-E141136CD66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H="1">
            <a:off x="3352800" y="1143000"/>
            <a:ext cx="914400" cy="914400"/>
          </a:xfrm>
          <a:prstGeom prst="rect">
            <a:avLst/>
          </a:prstGeom>
        </p:spPr>
      </p:pic>
      <p:pic>
        <p:nvPicPr>
          <p:cNvPr id="28" name="Graphic 27" descr="Convertible with solid fill">
            <a:extLst>
              <a:ext uri="{FF2B5EF4-FFF2-40B4-BE49-F238E27FC236}">
                <a16:creationId xmlns:a16="http://schemas.microsoft.com/office/drawing/2014/main" id="{682E7713-E90F-4915-07CD-90006767188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H="1">
            <a:off x="8686800" y="1676400"/>
            <a:ext cx="914400" cy="914400"/>
          </a:xfrm>
          <a:prstGeom prst="rect">
            <a:avLst/>
          </a:prstGeom>
        </p:spPr>
      </p:pic>
      <p:pic>
        <p:nvPicPr>
          <p:cNvPr id="29" name="Picture 2" descr="Motor vehicle,Mode of transport,Clip art,Vehicle,Coloring  book,Graphics,Line art #135200 - Free Icon Library">
            <a:extLst>
              <a:ext uri="{FF2B5EF4-FFF2-40B4-BE49-F238E27FC236}">
                <a16:creationId xmlns:a16="http://schemas.microsoft.com/office/drawing/2014/main" id="{502C4578-5F2B-EF23-9EEC-A651589E5A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134100" y="1676400"/>
            <a:ext cx="5334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E5CCBAE7-0B26-E5BA-5F60-9FDB5EBB46EA}"/>
              </a:ext>
            </a:extLst>
          </p:cNvPr>
          <p:cNvSpPr txBox="1"/>
          <p:nvPr/>
        </p:nvSpPr>
        <p:spPr>
          <a:xfrm>
            <a:off x="7924800" y="3358581"/>
            <a:ext cx="40318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is better… but maybe not perfect</a:t>
            </a:r>
          </a:p>
        </p:txBody>
      </p:sp>
    </p:spTree>
    <p:extLst>
      <p:ext uri="{BB962C8B-B14F-4D97-AF65-F5344CB8AC3E}">
        <p14:creationId xmlns:p14="http://schemas.microsoft.com/office/powerpoint/2010/main" val="17721025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11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81BB07-87D8-DDF6-BA1D-199FDDDFB7D7}"/>
              </a:ext>
            </a:extLst>
          </p:cNvPr>
          <p:cNvSpPr txBox="1"/>
          <p:nvPr/>
        </p:nvSpPr>
        <p:spPr>
          <a:xfrm>
            <a:off x="304800" y="152400"/>
            <a:ext cx="28184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Securing an asset</a:t>
            </a:r>
          </a:p>
        </p:txBody>
      </p:sp>
      <p:pic>
        <p:nvPicPr>
          <p:cNvPr id="18" name="Picture 17" descr="A picture containing map&#10;&#10;Description automatically generated">
            <a:extLst>
              <a:ext uri="{FF2B5EF4-FFF2-40B4-BE49-F238E27FC236}">
                <a16:creationId xmlns:a16="http://schemas.microsoft.com/office/drawing/2014/main" id="{E2D4DF4F-BDAE-A11B-DF8F-95D2E9440A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785528"/>
            <a:ext cx="9296400" cy="5286943"/>
          </a:xfrm>
          <a:prstGeom prst="rect">
            <a:avLst/>
          </a:prstGeom>
        </p:spPr>
      </p:pic>
      <p:pic>
        <p:nvPicPr>
          <p:cNvPr id="20" name="Picture 19" descr="Map&#10;&#10;Description automatically generated">
            <a:extLst>
              <a:ext uri="{FF2B5EF4-FFF2-40B4-BE49-F238E27FC236}">
                <a16:creationId xmlns:a16="http://schemas.microsoft.com/office/drawing/2014/main" id="{1796C5C7-4D98-D6E9-8821-59568C59C0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775015"/>
            <a:ext cx="9296400" cy="5286943"/>
          </a:xfrm>
          <a:prstGeom prst="rect">
            <a:avLst/>
          </a:prstGeom>
        </p:spPr>
      </p:pic>
      <p:pic>
        <p:nvPicPr>
          <p:cNvPr id="13" name="Picture 12" descr="Diagram&#10;&#10;Description automatically generated">
            <a:extLst>
              <a:ext uri="{FF2B5EF4-FFF2-40B4-BE49-F238E27FC236}">
                <a16:creationId xmlns:a16="http://schemas.microsoft.com/office/drawing/2014/main" id="{461F871D-7DEC-00C9-7EF1-49B226100D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1" y="746499"/>
            <a:ext cx="9296400" cy="5286943"/>
          </a:xfrm>
          <a:prstGeom prst="rect">
            <a:avLst/>
          </a:prstGeom>
        </p:spPr>
      </p:pic>
      <p:pic>
        <p:nvPicPr>
          <p:cNvPr id="16" name="Picture 2" descr="Motor vehicle,Mode of transport,Clip art,Vehicle,Coloring  book,Graphics,Line art #135200 - Free Icon Library">
            <a:extLst>
              <a:ext uri="{FF2B5EF4-FFF2-40B4-BE49-F238E27FC236}">
                <a16:creationId xmlns:a16="http://schemas.microsoft.com/office/drawing/2014/main" id="{9464BC62-8A8E-A668-5E41-5348A5F1AD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1676400"/>
            <a:ext cx="5334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Motor vehicle,Mode of transport,Clip art,Vehicle,Coloring  book,Graphics,Line art #135200 - Free Icon Library">
            <a:extLst>
              <a:ext uri="{FF2B5EF4-FFF2-40B4-BE49-F238E27FC236}">
                <a16:creationId xmlns:a16="http://schemas.microsoft.com/office/drawing/2014/main" id="{49040608-EA6F-468E-C608-2D73194443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2438400"/>
            <a:ext cx="5334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Graphic 18" descr="Convertible with solid fill">
            <a:extLst>
              <a:ext uri="{FF2B5EF4-FFF2-40B4-BE49-F238E27FC236}">
                <a16:creationId xmlns:a16="http://schemas.microsoft.com/office/drawing/2014/main" id="{BDAF2BF0-248A-BE5E-A414-E141136CD66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H="1">
            <a:off x="3352800" y="1143000"/>
            <a:ext cx="914400" cy="914400"/>
          </a:xfrm>
          <a:prstGeom prst="rect">
            <a:avLst/>
          </a:prstGeom>
        </p:spPr>
      </p:pic>
      <p:pic>
        <p:nvPicPr>
          <p:cNvPr id="28" name="Graphic 27" descr="Convertible with solid fill">
            <a:extLst>
              <a:ext uri="{FF2B5EF4-FFF2-40B4-BE49-F238E27FC236}">
                <a16:creationId xmlns:a16="http://schemas.microsoft.com/office/drawing/2014/main" id="{682E7713-E90F-4915-07CD-90006767188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H="1">
            <a:off x="8686800" y="1676400"/>
            <a:ext cx="914400" cy="914400"/>
          </a:xfrm>
          <a:prstGeom prst="rect">
            <a:avLst/>
          </a:prstGeom>
        </p:spPr>
      </p:pic>
      <p:pic>
        <p:nvPicPr>
          <p:cNvPr id="29" name="Picture 2" descr="Motor vehicle,Mode of transport,Clip art,Vehicle,Coloring  book,Graphics,Line art #135200 - Free Icon Library">
            <a:extLst>
              <a:ext uri="{FF2B5EF4-FFF2-40B4-BE49-F238E27FC236}">
                <a16:creationId xmlns:a16="http://schemas.microsoft.com/office/drawing/2014/main" id="{502C4578-5F2B-EF23-9EEC-A651589E5A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134100" y="1676400"/>
            <a:ext cx="5334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E5CCBAE7-0B26-E5BA-5F60-9FDB5EBB46EA}"/>
              </a:ext>
            </a:extLst>
          </p:cNvPr>
          <p:cNvSpPr txBox="1"/>
          <p:nvPr/>
        </p:nvSpPr>
        <p:spPr>
          <a:xfrm>
            <a:off x="8382000" y="3429000"/>
            <a:ext cx="1736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is better…</a:t>
            </a:r>
          </a:p>
        </p:txBody>
      </p:sp>
      <p:pic>
        <p:nvPicPr>
          <p:cNvPr id="7" name="Picture 6" descr="A picture containing diagram&#10;&#10;Description automatically generated">
            <a:extLst>
              <a:ext uri="{FF2B5EF4-FFF2-40B4-BE49-F238E27FC236}">
                <a16:creationId xmlns:a16="http://schemas.microsoft.com/office/drawing/2014/main" id="{1B2D81D3-ACBF-21C7-B982-E7399A1CAF5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399" y="730126"/>
            <a:ext cx="9365028" cy="5325972"/>
          </a:xfrm>
          <a:prstGeom prst="rect">
            <a:avLst/>
          </a:prstGeom>
        </p:spPr>
      </p:pic>
      <p:pic>
        <p:nvPicPr>
          <p:cNvPr id="8" name="Picture 2" descr="Motor vehicle,Mode of transport,Clip art,Vehicle,Coloring  book,Graphics,Line art #135200 - Free Icon Library">
            <a:extLst>
              <a:ext uri="{FF2B5EF4-FFF2-40B4-BE49-F238E27FC236}">
                <a16:creationId xmlns:a16="http://schemas.microsoft.com/office/drawing/2014/main" id="{F73453B6-D510-B523-9E2E-B20A6F91A9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4682" y="1684587"/>
            <a:ext cx="5334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Motor vehicle,Mode of transport,Clip art,Vehicle,Coloring  book,Graphics,Line art #135200 - Free Icon Library">
            <a:extLst>
              <a:ext uri="{FF2B5EF4-FFF2-40B4-BE49-F238E27FC236}">
                <a16:creationId xmlns:a16="http://schemas.microsoft.com/office/drawing/2014/main" id="{7206B5C7-C225-5A8B-FFFD-BD4527B96B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5826" y="2420735"/>
            <a:ext cx="5334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Graphic 9" descr="Convertible with solid fill">
            <a:extLst>
              <a:ext uri="{FF2B5EF4-FFF2-40B4-BE49-F238E27FC236}">
                <a16:creationId xmlns:a16="http://schemas.microsoft.com/office/drawing/2014/main" id="{639A9BCD-C2C6-FB3E-4275-6702CB6E364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H="1">
            <a:off x="3505200" y="1295400"/>
            <a:ext cx="914400" cy="914400"/>
          </a:xfrm>
          <a:prstGeom prst="rect">
            <a:avLst/>
          </a:prstGeom>
        </p:spPr>
      </p:pic>
      <p:pic>
        <p:nvPicPr>
          <p:cNvPr id="11" name="Graphic 10" descr="Convertible with solid fill">
            <a:extLst>
              <a:ext uri="{FF2B5EF4-FFF2-40B4-BE49-F238E27FC236}">
                <a16:creationId xmlns:a16="http://schemas.microsoft.com/office/drawing/2014/main" id="{EE20B132-9967-DE37-6CD1-0350D3EAB0D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H="1">
            <a:off x="8839200" y="1828800"/>
            <a:ext cx="914400" cy="914400"/>
          </a:xfrm>
          <a:prstGeom prst="rect">
            <a:avLst/>
          </a:prstGeom>
        </p:spPr>
      </p:pic>
      <p:pic>
        <p:nvPicPr>
          <p:cNvPr id="12" name="Picture 2" descr="Motor vehicle,Mode of transport,Clip art,Vehicle,Coloring  book,Graphics,Line art #135200 - Free Icon Library">
            <a:extLst>
              <a:ext uri="{FF2B5EF4-FFF2-40B4-BE49-F238E27FC236}">
                <a16:creationId xmlns:a16="http://schemas.microsoft.com/office/drawing/2014/main" id="{234E2CF6-2FC2-4BC8-2417-F6BD4351AB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286500" y="1828800"/>
            <a:ext cx="5334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CE6EF3D-D13B-0B18-E7F4-3486C7404884}"/>
              </a:ext>
            </a:extLst>
          </p:cNvPr>
          <p:cNvSpPr txBox="1"/>
          <p:nvPr/>
        </p:nvSpPr>
        <p:spPr>
          <a:xfrm>
            <a:off x="7581900" y="3000213"/>
            <a:ext cx="3429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Scanner that will scan ID/license plate and only open the gate for </a:t>
            </a:r>
            <a:r>
              <a:rPr lang="en-US" b="1" dirty="0"/>
              <a:t>authorized</a:t>
            </a:r>
            <a:r>
              <a:rPr lang="en-US" dirty="0"/>
              <a:t> user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9C311227-403B-CE96-40A5-B681CCD6C91D}"/>
                  </a:ext>
                </a:extLst>
              </p14:cNvPr>
              <p14:cNvContentPartPr/>
              <p14:nvPr/>
            </p14:nvContentPartPr>
            <p14:xfrm>
              <a:off x="8914989" y="3886020"/>
              <a:ext cx="1094760" cy="1692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9C311227-403B-CE96-40A5-B681CCD6C91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879349" y="3850020"/>
                <a:ext cx="1166400" cy="88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164182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12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81BB07-87D8-DDF6-BA1D-199FDDDFB7D7}"/>
              </a:ext>
            </a:extLst>
          </p:cNvPr>
          <p:cNvSpPr txBox="1"/>
          <p:nvPr/>
        </p:nvSpPr>
        <p:spPr>
          <a:xfrm>
            <a:off x="304800" y="152400"/>
            <a:ext cx="28184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Securing an asset</a:t>
            </a:r>
          </a:p>
        </p:txBody>
      </p:sp>
      <p:pic>
        <p:nvPicPr>
          <p:cNvPr id="18" name="Picture 17" descr="A picture containing map&#10;&#10;Description automatically generated">
            <a:extLst>
              <a:ext uri="{FF2B5EF4-FFF2-40B4-BE49-F238E27FC236}">
                <a16:creationId xmlns:a16="http://schemas.microsoft.com/office/drawing/2014/main" id="{E2D4DF4F-BDAE-A11B-DF8F-95D2E9440A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785528"/>
            <a:ext cx="9296400" cy="5286943"/>
          </a:xfrm>
          <a:prstGeom prst="rect">
            <a:avLst/>
          </a:prstGeom>
        </p:spPr>
      </p:pic>
      <p:pic>
        <p:nvPicPr>
          <p:cNvPr id="20" name="Picture 19" descr="Map&#10;&#10;Description automatically generated">
            <a:extLst>
              <a:ext uri="{FF2B5EF4-FFF2-40B4-BE49-F238E27FC236}">
                <a16:creationId xmlns:a16="http://schemas.microsoft.com/office/drawing/2014/main" id="{1796C5C7-4D98-D6E9-8821-59568C59C0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775015"/>
            <a:ext cx="9296400" cy="5286943"/>
          </a:xfrm>
          <a:prstGeom prst="rect">
            <a:avLst/>
          </a:prstGeom>
        </p:spPr>
      </p:pic>
      <p:pic>
        <p:nvPicPr>
          <p:cNvPr id="13" name="Picture 12" descr="Diagram&#10;&#10;Description automatically generated">
            <a:extLst>
              <a:ext uri="{FF2B5EF4-FFF2-40B4-BE49-F238E27FC236}">
                <a16:creationId xmlns:a16="http://schemas.microsoft.com/office/drawing/2014/main" id="{461F871D-7DEC-00C9-7EF1-49B226100D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1" y="746499"/>
            <a:ext cx="9296400" cy="5286943"/>
          </a:xfrm>
          <a:prstGeom prst="rect">
            <a:avLst/>
          </a:prstGeom>
        </p:spPr>
      </p:pic>
      <p:pic>
        <p:nvPicPr>
          <p:cNvPr id="16" name="Picture 2" descr="Motor vehicle,Mode of transport,Clip art,Vehicle,Coloring  book,Graphics,Line art #135200 - Free Icon Library">
            <a:extLst>
              <a:ext uri="{FF2B5EF4-FFF2-40B4-BE49-F238E27FC236}">
                <a16:creationId xmlns:a16="http://schemas.microsoft.com/office/drawing/2014/main" id="{9464BC62-8A8E-A668-5E41-5348A5F1AD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1676400"/>
            <a:ext cx="5334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Motor vehicle,Mode of transport,Clip art,Vehicle,Coloring  book,Graphics,Line art #135200 - Free Icon Library">
            <a:extLst>
              <a:ext uri="{FF2B5EF4-FFF2-40B4-BE49-F238E27FC236}">
                <a16:creationId xmlns:a16="http://schemas.microsoft.com/office/drawing/2014/main" id="{49040608-EA6F-468E-C608-2D73194443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2438400"/>
            <a:ext cx="5334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Graphic 18" descr="Convertible with solid fill">
            <a:extLst>
              <a:ext uri="{FF2B5EF4-FFF2-40B4-BE49-F238E27FC236}">
                <a16:creationId xmlns:a16="http://schemas.microsoft.com/office/drawing/2014/main" id="{BDAF2BF0-248A-BE5E-A414-E141136CD66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H="1">
            <a:off x="3352800" y="1143000"/>
            <a:ext cx="914400" cy="914400"/>
          </a:xfrm>
          <a:prstGeom prst="rect">
            <a:avLst/>
          </a:prstGeom>
        </p:spPr>
      </p:pic>
      <p:pic>
        <p:nvPicPr>
          <p:cNvPr id="28" name="Graphic 27" descr="Convertible with solid fill">
            <a:extLst>
              <a:ext uri="{FF2B5EF4-FFF2-40B4-BE49-F238E27FC236}">
                <a16:creationId xmlns:a16="http://schemas.microsoft.com/office/drawing/2014/main" id="{682E7713-E90F-4915-07CD-90006767188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H="1">
            <a:off x="8686800" y="1676400"/>
            <a:ext cx="914400" cy="914400"/>
          </a:xfrm>
          <a:prstGeom prst="rect">
            <a:avLst/>
          </a:prstGeom>
        </p:spPr>
      </p:pic>
      <p:pic>
        <p:nvPicPr>
          <p:cNvPr id="29" name="Picture 2" descr="Motor vehicle,Mode of transport,Clip art,Vehicle,Coloring  book,Graphics,Line art #135200 - Free Icon Library">
            <a:extLst>
              <a:ext uri="{FF2B5EF4-FFF2-40B4-BE49-F238E27FC236}">
                <a16:creationId xmlns:a16="http://schemas.microsoft.com/office/drawing/2014/main" id="{502C4578-5F2B-EF23-9EEC-A651589E5A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134100" y="1676400"/>
            <a:ext cx="5334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E5CCBAE7-0B26-E5BA-5F60-9FDB5EBB46EA}"/>
              </a:ext>
            </a:extLst>
          </p:cNvPr>
          <p:cNvSpPr txBox="1"/>
          <p:nvPr/>
        </p:nvSpPr>
        <p:spPr>
          <a:xfrm>
            <a:off x="8382000" y="3429000"/>
            <a:ext cx="1736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is better…</a:t>
            </a:r>
          </a:p>
        </p:txBody>
      </p:sp>
      <p:pic>
        <p:nvPicPr>
          <p:cNvPr id="7" name="Picture 6" descr="A picture containing diagram&#10;&#10;Description automatically generated">
            <a:extLst>
              <a:ext uri="{FF2B5EF4-FFF2-40B4-BE49-F238E27FC236}">
                <a16:creationId xmlns:a16="http://schemas.microsoft.com/office/drawing/2014/main" id="{1B2D81D3-ACBF-21C7-B982-E7399A1CAF5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399" y="730126"/>
            <a:ext cx="9365028" cy="5325972"/>
          </a:xfrm>
          <a:prstGeom prst="rect">
            <a:avLst/>
          </a:prstGeom>
        </p:spPr>
      </p:pic>
      <p:pic>
        <p:nvPicPr>
          <p:cNvPr id="8" name="Picture 2" descr="Motor vehicle,Mode of transport,Clip art,Vehicle,Coloring  book,Graphics,Line art #135200 - Free Icon Library">
            <a:extLst>
              <a:ext uri="{FF2B5EF4-FFF2-40B4-BE49-F238E27FC236}">
                <a16:creationId xmlns:a16="http://schemas.microsoft.com/office/drawing/2014/main" id="{F73453B6-D510-B523-9E2E-B20A6F91A9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4682" y="1684587"/>
            <a:ext cx="5334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Motor vehicle,Mode of transport,Clip art,Vehicle,Coloring  book,Graphics,Line art #135200 - Free Icon Library">
            <a:extLst>
              <a:ext uri="{FF2B5EF4-FFF2-40B4-BE49-F238E27FC236}">
                <a16:creationId xmlns:a16="http://schemas.microsoft.com/office/drawing/2014/main" id="{7206B5C7-C225-5A8B-FFFD-BD4527B96B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5826" y="2420735"/>
            <a:ext cx="5334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Graphic 9" descr="Convertible with solid fill">
            <a:extLst>
              <a:ext uri="{FF2B5EF4-FFF2-40B4-BE49-F238E27FC236}">
                <a16:creationId xmlns:a16="http://schemas.microsoft.com/office/drawing/2014/main" id="{639A9BCD-C2C6-FB3E-4275-6702CB6E364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H="1">
            <a:off x="3505200" y="1295400"/>
            <a:ext cx="914400" cy="914400"/>
          </a:xfrm>
          <a:prstGeom prst="rect">
            <a:avLst/>
          </a:prstGeom>
        </p:spPr>
      </p:pic>
      <p:pic>
        <p:nvPicPr>
          <p:cNvPr id="11" name="Graphic 10" descr="Convertible with solid fill">
            <a:extLst>
              <a:ext uri="{FF2B5EF4-FFF2-40B4-BE49-F238E27FC236}">
                <a16:creationId xmlns:a16="http://schemas.microsoft.com/office/drawing/2014/main" id="{EE20B132-9967-DE37-6CD1-0350D3EAB0D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H="1">
            <a:off x="8839200" y="1828800"/>
            <a:ext cx="914400" cy="914400"/>
          </a:xfrm>
          <a:prstGeom prst="rect">
            <a:avLst/>
          </a:prstGeom>
        </p:spPr>
      </p:pic>
      <p:pic>
        <p:nvPicPr>
          <p:cNvPr id="12" name="Picture 2" descr="Motor vehicle,Mode of transport,Clip art,Vehicle,Coloring  book,Graphics,Line art #135200 - Free Icon Library">
            <a:extLst>
              <a:ext uri="{FF2B5EF4-FFF2-40B4-BE49-F238E27FC236}">
                <a16:creationId xmlns:a16="http://schemas.microsoft.com/office/drawing/2014/main" id="{234E2CF6-2FC2-4BC8-2417-F6BD4351AB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286500" y="1828800"/>
            <a:ext cx="5334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A0D64D2B-7CAE-10DC-4E8F-5A04B7044DBB}"/>
              </a:ext>
            </a:extLst>
          </p:cNvPr>
          <p:cNvSpPr txBox="1"/>
          <p:nvPr/>
        </p:nvSpPr>
        <p:spPr>
          <a:xfrm>
            <a:off x="3383560" y="49657"/>
            <a:ext cx="5596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How do we know they are who they say they are?</a:t>
            </a:r>
          </a:p>
        </p:txBody>
      </p:sp>
      <p:pic>
        <p:nvPicPr>
          <p:cNvPr id="5122" name="Picture 2" descr="In scooby doo (2002) the grandma is actually scooby wearing a disguise :  r/shittymoviedetails">
            <a:extLst>
              <a:ext uri="{FF2B5EF4-FFF2-40B4-BE49-F238E27FC236}">
                <a16:creationId xmlns:a16="http://schemas.microsoft.com/office/drawing/2014/main" id="{EAF7F48D-62AB-5F9F-C4DA-9B9A5C9EAC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9514" y="1339351"/>
            <a:ext cx="5344886" cy="2939687"/>
          </a:xfrm>
          <a:prstGeom prst="rect">
            <a:avLst/>
          </a:prstGeom>
          <a:noFill/>
          <a:ln w="762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Two Kids Used the People-in-a-Trenchcoat Trick to Buy Beer | MyRecipes">
            <a:extLst>
              <a:ext uri="{FF2B5EF4-FFF2-40B4-BE49-F238E27FC236}">
                <a16:creationId xmlns:a16="http://schemas.microsoft.com/office/drawing/2014/main" id="{72133595-1493-4F72-FE7A-C45D2F6B25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71" r="15753"/>
          <a:stretch/>
        </p:blipFill>
        <p:spPr bwMode="auto">
          <a:xfrm>
            <a:off x="8727469" y="1339351"/>
            <a:ext cx="2990355" cy="3265714"/>
          </a:xfrm>
          <a:prstGeom prst="rect">
            <a:avLst/>
          </a:prstGeom>
          <a:noFill/>
          <a:ln w="762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Golden Retriever Channel on Twitter: &quot;@dog_rates @agoldennamedkev Missed  the rare floofy Golden duck? I can't believe such an astute dog rater  fumbled the ball! This guy is a rare &quot;badminton playing labraduck&quot; (">
            <a:extLst>
              <a:ext uri="{FF2B5EF4-FFF2-40B4-BE49-F238E27FC236}">
                <a16:creationId xmlns:a16="http://schemas.microsoft.com/office/drawing/2014/main" id="{567C821C-EE83-3316-1204-CD3DE3B360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2777525"/>
            <a:ext cx="3505037" cy="3308951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Among us imposter (@AmongAsImposter) / Twitter">
            <a:extLst>
              <a:ext uri="{FF2B5EF4-FFF2-40B4-BE49-F238E27FC236}">
                <a16:creationId xmlns:a16="http://schemas.microsoft.com/office/drawing/2014/main" id="{06345A2F-D068-8EF4-089F-C10E3607A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1957" y="4459663"/>
            <a:ext cx="1581150" cy="1581150"/>
          </a:xfrm>
          <a:prstGeom prst="rect">
            <a:avLst/>
          </a:prstGeom>
          <a:noFill/>
          <a:ln w="762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AA429FB-3DE5-BAB7-49F8-1B52007E2E7F}"/>
              </a:ext>
            </a:extLst>
          </p:cNvPr>
          <p:cNvSpPr txBox="1"/>
          <p:nvPr/>
        </p:nvSpPr>
        <p:spPr>
          <a:xfrm>
            <a:off x="9130353" y="305279"/>
            <a:ext cx="2236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Who can we trust?</a:t>
            </a:r>
          </a:p>
        </p:txBody>
      </p:sp>
    </p:spTree>
    <p:extLst>
      <p:ext uri="{BB962C8B-B14F-4D97-AF65-F5344CB8AC3E}">
        <p14:creationId xmlns:p14="http://schemas.microsoft.com/office/powerpoint/2010/main" val="19337107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13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81BB07-87D8-DDF6-BA1D-199FDDDFB7D7}"/>
              </a:ext>
            </a:extLst>
          </p:cNvPr>
          <p:cNvSpPr txBox="1"/>
          <p:nvPr/>
        </p:nvSpPr>
        <p:spPr>
          <a:xfrm>
            <a:off x="304800" y="152400"/>
            <a:ext cx="28184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Securing an asset</a:t>
            </a:r>
          </a:p>
        </p:txBody>
      </p:sp>
      <p:pic>
        <p:nvPicPr>
          <p:cNvPr id="18" name="Picture 17" descr="A picture containing map&#10;&#10;Description automatically generated">
            <a:extLst>
              <a:ext uri="{FF2B5EF4-FFF2-40B4-BE49-F238E27FC236}">
                <a16:creationId xmlns:a16="http://schemas.microsoft.com/office/drawing/2014/main" id="{E2D4DF4F-BDAE-A11B-DF8F-95D2E9440A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785528"/>
            <a:ext cx="9296400" cy="5286943"/>
          </a:xfrm>
          <a:prstGeom prst="rect">
            <a:avLst/>
          </a:prstGeom>
        </p:spPr>
      </p:pic>
      <p:pic>
        <p:nvPicPr>
          <p:cNvPr id="20" name="Picture 19" descr="Map&#10;&#10;Description automatically generated">
            <a:extLst>
              <a:ext uri="{FF2B5EF4-FFF2-40B4-BE49-F238E27FC236}">
                <a16:creationId xmlns:a16="http://schemas.microsoft.com/office/drawing/2014/main" id="{1796C5C7-4D98-D6E9-8821-59568C59C0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775015"/>
            <a:ext cx="9296400" cy="5286943"/>
          </a:xfrm>
          <a:prstGeom prst="rect">
            <a:avLst/>
          </a:prstGeom>
        </p:spPr>
      </p:pic>
      <p:pic>
        <p:nvPicPr>
          <p:cNvPr id="13" name="Picture 12" descr="Diagram&#10;&#10;Description automatically generated">
            <a:extLst>
              <a:ext uri="{FF2B5EF4-FFF2-40B4-BE49-F238E27FC236}">
                <a16:creationId xmlns:a16="http://schemas.microsoft.com/office/drawing/2014/main" id="{461F871D-7DEC-00C9-7EF1-49B226100D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1" y="746499"/>
            <a:ext cx="9296400" cy="5286943"/>
          </a:xfrm>
          <a:prstGeom prst="rect">
            <a:avLst/>
          </a:prstGeom>
        </p:spPr>
      </p:pic>
      <p:pic>
        <p:nvPicPr>
          <p:cNvPr id="16" name="Picture 2" descr="Motor vehicle,Mode of transport,Clip art,Vehicle,Coloring  book,Graphics,Line art #135200 - Free Icon Library">
            <a:extLst>
              <a:ext uri="{FF2B5EF4-FFF2-40B4-BE49-F238E27FC236}">
                <a16:creationId xmlns:a16="http://schemas.microsoft.com/office/drawing/2014/main" id="{9464BC62-8A8E-A668-5E41-5348A5F1AD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1676400"/>
            <a:ext cx="5334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Motor vehicle,Mode of transport,Clip art,Vehicle,Coloring  book,Graphics,Line art #135200 - Free Icon Library">
            <a:extLst>
              <a:ext uri="{FF2B5EF4-FFF2-40B4-BE49-F238E27FC236}">
                <a16:creationId xmlns:a16="http://schemas.microsoft.com/office/drawing/2014/main" id="{49040608-EA6F-468E-C608-2D73194443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2438400"/>
            <a:ext cx="5334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Graphic 18" descr="Convertible with solid fill">
            <a:extLst>
              <a:ext uri="{FF2B5EF4-FFF2-40B4-BE49-F238E27FC236}">
                <a16:creationId xmlns:a16="http://schemas.microsoft.com/office/drawing/2014/main" id="{BDAF2BF0-248A-BE5E-A414-E141136CD66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H="1">
            <a:off x="3352800" y="1143000"/>
            <a:ext cx="914400" cy="914400"/>
          </a:xfrm>
          <a:prstGeom prst="rect">
            <a:avLst/>
          </a:prstGeom>
        </p:spPr>
      </p:pic>
      <p:pic>
        <p:nvPicPr>
          <p:cNvPr id="28" name="Graphic 27" descr="Convertible with solid fill">
            <a:extLst>
              <a:ext uri="{FF2B5EF4-FFF2-40B4-BE49-F238E27FC236}">
                <a16:creationId xmlns:a16="http://schemas.microsoft.com/office/drawing/2014/main" id="{682E7713-E90F-4915-07CD-90006767188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H="1">
            <a:off x="8686800" y="1676400"/>
            <a:ext cx="914400" cy="914400"/>
          </a:xfrm>
          <a:prstGeom prst="rect">
            <a:avLst/>
          </a:prstGeom>
        </p:spPr>
      </p:pic>
      <p:pic>
        <p:nvPicPr>
          <p:cNvPr id="29" name="Picture 2" descr="Motor vehicle,Mode of transport,Clip art,Vehicle,Coloring  book,Graphics,Line art #135200 - Free Icon Library">
            <a:extLst>
              <a:ext uri="{FF2B5EF4-FFF2-40B4-BE49-F238E27FC236}">
                <a16:creationId xmlns:a16="http://schemas.microsoft.com/office/drawing/2014/main" id="{502C4578-5F2B-EF23-9EEC-A651589E5A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134100" y="1676400"/>
            <a:ext cx="5334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E5CCBAE7-0B26-E5BA-5F60-9FDB5EBB46EA}"/>
              </a:ext>
            </a:extLst>
          </p:cNvPr>
          <p:cNvSpPr txBox="1"/>
          <p:nvPr/>
        </p:nvSpPr>
        <p:spPr>
          <a:xfrm>
            <a:off x="8382000" y="3429000"/>
            <a:ext cx="1736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is better…</a:t>
            </a:r>
          </a:p>
        </p:txBody>
      </p:sp>
      <p:pic>
        <p:nvPicPr>
          <p:cNvPr id="7" name="Picture 6" descr="A picture containing diagram&#10;&#10;Description automatically generated">
            <a:extLst>
              <a:ext uri="{FF2B5EF4-FFF2-40B4-BE49-F238E27FC236}">
                <a16:creationId xmlns:a16="http://schemas.microsoft.com/office/drawing/2014/main" id="{1B2D81D3-ACBF-21C7-B982-E7399A1CAF5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399" y="730126"/>
            <a:ext cx="9365028" cy="5325972"/>
          </a:xfrm>
          <a:prstGeom prst="rect">
            <a:avLst/>
          </a:prstGeom>
        </p:spPr>
      </p:pic>
      <p:pic>
        <p:nvPicPr>
          <p:cNvPr id="8" name="Picture 2" descr="Motor vehicle,Mode of transport,Clip art,Vehicle,Coloring  book,Graphics,Line art #135200 - Free Icon Library">
            <a:extLst>
              <a:ext uri="{FF2B5EF4-FFF2-40B4-BE49-F238E27FC236}">
                <a16:creationId xmlns:a16="http://schemas.microsoft.com/office/drawing/2014/main" id="{F73453B6-D510-B523-9E2E-B20A6F91A9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4682" y="1684587"/>
            <a:ext cx="5334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Motor vehicle,Mode of transport,Clip art,Vehicle,Coloring  book,Graphics,Line art #135200 - Free Icon Library">
            <a:extLst>
              <a:ext uri="{FF2B5EF4-FFF2-40B4-BE49-F238E27FC236}">
                <a16:creationId xmlns:a16="http://schemas.microsoft.com/office/drawing/2014/main" id="{7206B5C7-C225-5A8B-FFFD-BD4527B96B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5826" y="2420735"/>
            <a:ext cx="5334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Graphic 9" descr="Convertible with solid fill">
            <a:extLst>
              <a:ext uri="{FF2B5EF4-FFF2-40B4-BE49-F238E27FC236}">
                <a16:creationId xmlns:a16="http://schemas.microsoft.com/office/drawing/2014/main" id="{639A9BCD-C2C6-FB3E-4275-6702CB6E364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H="1">
            <a:off x="3505200" y="1295400"/>
            <a:ext cx="914400" cy="914400"/>
          </a:xfrm>
          <a:prstGeom prst="rect">
            <a:avLst/>
          </a:prstGeom>
        </p:spPr>
      </p:pic>
      <p:pic>
        <p:nvPicPr>
          <p:cNvPr id="11" name="Graphic 10" descr="Convertible with solid fill">
            <a:extLst>
              <a:ext uri="{FF2B5EF4-FFF2-40B4-BE49-F238E27FC236}">
                <a16:creationId xmlns:a16="http://schemas.microsoft.com/office/drawing/2014/main" id="{EE20B132-9967-DE37-6CD1-0350D3EAB0D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H="1">
            <a:off x="8839200" y="1828800"/>
            <a:ext cx="914400" cy="914400"/>
          </a:xfrm>
          <a:prstGeom prst="rect">
            <a:avLst/>
          </a:prstGeom>
        </p:spPr>
      </p:pic>
      <p:pic>
        <p:nvPicPr>
          <p:cNvPr id="12" name="Picture 2" descr="Motor vehicle,Mode of transport,Clip art,Vehicle,Coloring  book,Graphics,Line art #135200 - Free Icon Library">
            <a:extLst>
              <a:ext uri="{FF2B5EF4-FFF2-40B4-BE49-F238E27FC236}">
                <a16:creationId xmlns:a16="http://schemas.microsoft.com/office/drawing/2014/main" id="{234E2CF6-2FC2-4BC8-2417-F6BD4351AB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286500" y="1828800"/>
            <a:ext cx="5334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7C79129-FE00-2CC4-505B-9DFABCC9DC5D}"/>
              </a:ext>
            </a:extLst>
          </p:cNvPr>
          <p:cNvSpPr txBox="1"/>
          <p:nvPr/>
        </p:nvSpPr>
        <p:spPr>
          <a:xfrm>
            <a:off x="8082094" y="3159530"/>
            <a:ext cx="4572000" cy="9233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We could pretend to be someone else, steal someone else’s ID, or maybe even hack the scanner itself!</a:t>
            </a:r>
          </a:p>
        </p:txBody>
      </p:sp>
      <p:pic>
        <p:nvPicPr>
          <p:cNvPr id="4098" name="Picture 2" descr="Free Cute Thief Cliparts, Download Free Cute Thief Cliparts png images,  Free ClipArts on Clipart Library">
            <a:extLst>
              <a:ext uri="{FF2B5EF4-FFF2-40B4-BE49-F238E27FC236}">
                <a16:creationId xmlns:a16="http://schemas.microsoft.com/office/drawing/2014/main" id="{6D242664-93BD-6038-995A-51E23C002F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005479" y="2438400"/>
            <a:ext cx="649785" cy="682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38906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14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81BB07-87D8-DDF6-BA1D-199FDDDFB7D7}"/>
              </a:ext>
            </a:extLst>
          </p:cNvPr>
          <p:cNvSpPr txBox="1"/>
          <p:nvPr/>
        </p:nvSpPr>
        <p:spPr>
          <a:xfrm>
            <a:off x="304800" y="152400"/>
            <a:ext cx="28184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Securing an asset</a:t>
            </a:r>
          </a:p>
        </p:txBody>
      </p:sp>
      <p:pic>
        <p:nvPicPr>
          <p:cNvPr id="18" name="Picture 17" descr="A picture containing map&#10;&#10;Description automatically generated">
            <a:extLst>
              <a:ext uri="{FF2B5EF4-FFF2-40B4-BE49-F238E27FC236}">
                <a16:creationId xmlns:a16="http://schemas.microsoft.com/office/drawing/2014/main" id="{E2D4DF4F-BDAE-A11B-DF8F-95D2E9440A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785528"/>
            <a:ext cx="9296400" cy="5286943"/>
          </a:xfrm>
          <a:prstGeom prst="rect">
            <a:avLst/>
          </a:prstGeom>
        </p:spPr>
      </p:pic>
      <p:pic>
        <p:nvPicPr>
          <p:cNvPr id="20" name="Picture 19" descr="Map&#10;&#10;Description automatically generated">
            <a:extLst>
              <a:ext uri="{FF2B5EF4-FFF2-40B4-BE49-F238E27FC236}">
                <a16:creationId xmlns:a16="http://schemas.microsoft.com/office/drawing/2014/main" id="{1796C5C7-4D98-D6E9-8821-59568C59C0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775015"/>
            <a:ext cx="9296400" cy="5286943"/>
          </a:xfrm>
          <a:prstGeom prst="rect">
            <a:avLst/>
          </a:prstGeom>
        </p:spPr>
      </p:pic>
      <p:pic>
        <p:nvPicPr>
          <p:cNvPr id="13" name="Picture 12" descr="Diagram&#10;&#10;Description automatically generated">
            <a:extLst>
              <a:ext uri="{FF2B5EF4-FFF2-40B4-BE49-F238E27FC236}">
                <a16:creationId xmlns:a16="http://schemas.microsoft.com/office/drawing/2014/main" id="{461F871D-7DEC-00C9-7EF1-49B226100D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1" y="746499"/>
            <a:ext cx="9296400" cy="5286943"/>
          </a:xfrm>
          <a:prstGeom prst="rect">
            <a:avLst/>
          </a:prstGeom>
        </p:spPr>
      </p:pic>
      <p:pic>
        <p:nvPicPr>
          <p:cNvPr id="16" name="Picture 2" descr="Motor vehicle,Mode of transport,Clip art,Vehicle,Coloring  book,Graphics,Line art #135200 - Free Icon Library">
            <a:extLst>
              <a:ext uri="{FF2B5EF4-FFF2-40B4-BE49-F238E27FC236}">
                <a16:creationId xmlns:a16="http://schemas.microsoft.com/office/drawing/2014/main" id="{9464BC62-8A8E-A668-5E41-5348A5F1AD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1676400"/>
            <a:ext cx="5334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Motor vehicle,Mode of transport,Clip art,Vehicle,Coloring  book,Graphics,Line art #135200 - Free Icon Library">
            <a:extLst>
              <a:ext uri="{FF2B5EF4-FFF2-40B4-BE49-F238E27FC236}">
                <a16:creationId xmlns:a16="http://schemas.microsoft.com/office/drawing/2014/main" id="{49040608-EA6F-468E-C608-2D73194443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2438400"/>
            <a:ext cx="5334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Graphic 18" descr="Convertible with solid fill">
            <a:extLst>
              <a:ext uri="{FF2B5EF4-FFF2-40B4-BE49-F238E27FC236}">
                <a16:creationId xmlns:a16="http://schemas.microsoft.com/office/drawing/2014/main" id="{BDAF2BF0-248A-BE5E-A414-E141136CD66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H="1">
            <a:off x="3352800" y="1143000"/>
            <a:ext cx="914400" cy="914400"/>
          </a:xfrm>
          <a:prstGeom prst="rect">
            <a:avLst/>
          </a:prstGeom>
        </p:spPr>
      </p:pic>
      <p:pic>
        <p:nvPicPr>
          <p:cNvPr id="28" name="Graphic 27" descr="Convertible with solid fill">
            <a:extLst>
              <a:ext uri="{FF2B5EF4-FFF2-40B4-BE49-F238E27FC236}">
                <a16:creationId xmlns:a16="http://schemas.microsoft.com/office/drawing/2014/main" id="{682E7713-E90F-4915-07CD-90006767188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H="1">
            <a:off x="8686800" y="1676400"/>
            <a:ext cx="914400" cy="914400"/>
          </a:xfrm>
          <a:prstGeom prst="rect">
            <a:avLst/>
          </a:prstGeom>
        </p:spPr>
      </p:pic>
      <p:pic>
        <p:nvPicPr>
          <p:cNvPr id="29" name="Picture 2" descr="Motor vehicle,Mode of transport,Clip art,Vehicle,Coloring  book,Graphics,Line art #135200 - Free Icon Library">
            <a:extLst>
              <a:ext uri="{FF2B5EF4-FFF2-40B4-BE49-F238E27FC236}">
                <a16:creationId xmlns:a16="http://schemas.microsoft.com/office/drawing/2014/main" id="{502C4578-5F2B-EF23-9EEC-A651589E5A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134100" y="1676400"/>
            <a:ext cx="5334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E5CCBAE7-0B26-E5BA-5F60-9FDB5EBB46EA}"/>
              </a:ext>
            </a:extLst>
          </p:cNvPr>
          <p:cNvSpPr txBox="1"/>
          <p:nvPr/>
        </p:nvSpPr>
        <p:spPr>
          <a:xfrm>
            <a:off x="8382000" y="3429000"/>
            <a:ext cx="1736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is better…</a:t>
            </a:r>
          </a:p>
        </p:txBody>
      </p:sp>
      <p:pic>
        <p:nvPicPr>
          <p:cNvPr id="7" name="Picture 6" descr="A picture containing diagram&#10;&#10;Description automatically generated">
            <a:extLst>
              <a:ext uri="{FF2B5EF4-FFF2-40B4-BE49-F238E27FC236}">
                <a16:creationId xmlns:a16="http://schemas.microsoft.com/office/drawing/2014/main" id="{1B2D81D3-ACBF-21C7-B982-E7399A1CAF5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399" y="730126"/>
            <a:ext cx="9365028" cy="5325972"/>
          </a:xfrm>
          <a:prstGeom prst="rect">
            <a:avLst/>
          </a:prstGeom>
        </p:spPr>
      </p:pic>
      <p:pic>
        <p:nvPicPr>
          <p:cNvPr id="8" name="Picture 2" descr="Motor vehicle,Mode of transport,Clip art,Vehicle,Coloring  book,Graphics,Line art #135200 - Free Icon Library">
            <a:extLst>
              <a:ext uri="{FF2B5EF4-FFF2-40B4-BE49-F238E27FC236}">
                <a16:creationId xmlns:a16="http://schemas.microsoft.com/office/drawing/2014/main" id="{F73453B6-D510-B523-9E2E-B20A6F91A9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4682" y="1684587"/>
            <a:ext cx="5334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Motor vehicle,Mode of transport,Clip art,Vehicle,Coloring  book,Graphics,Line art #135200 - Free Icon Library">
            <a:extLst>
              <a:ext uri="{FF2B5EF4-FFF2-40B4-BE49-F238E27FC236}">
                <a16:creationId xmlns:a16="http://schemas.microsoft.com/office/drawing/2014/main" id="{7206B5C7-C225-5A8B-FFFD-BD4527B96B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5826" y="2420735"/>
            <a:ext cx="5334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Graphic 9" descr="Convertible with solid fill">
            <a:extLst>
              <a:ext uri="{FF2B5EF4-FFF2-40B4-BE49-F238E27FC236}">
                <a16:creationId xmlns:a16="http://schemas.microsoft.com/office/drawing/2014/main" id="{639A9BCD-C2C6-FB3E-4275-6702CB6E364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H="1">
            <a:off x="3505200" y="1295400"/>
            <a:ext cx="914400" cy="914400"/>
          </a:xfrm>
          <a:prstGeom prst="rect">
            <a:avLst/>
          </a:prstGeom>
        </p:spPr>
      </p:pic>
      <p:pic>
        <p:nvPicPr>
          <p:cNvPr id="11" name="Graphic 10" descr="Convertible with solid fill">
            <a:extLst>
              <a:ext uri="{FF2B5EF4-FFF2-40B4-BE49-F238E27FC236}">
                <a16:creationId xmlns:a16="http://schemas.microsoft.com/office/drawing/2014/main" id="{EE20B132-9967-DE37-6CD1-0350D3EAB0D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H="1">
            <a:off x="8839200" y="1828800"/>
            <a:ext cx="914400" cy="914400"/>
          </a:xfrm>
          <a:prstGeom prst="rect">
            <a:avLst/>
          </a:prstGeom>
        </p:spPr>
      </p:pic>
      <p:pic>
        <p:nvPicPr>
          <p:cNvPr id="12" name="Picture 2" descr="Motor vehicle,Mode of transport,Clip art,Vehicle,Coloring  book,Graphics,Line art #135200 - Free Icon Library">
            <a:extLst>
              <a:ext uri="{FF2B5EF4-FFF2-40B4-BE49-F238E27FC236}">
                <a16:creationId xmlns:a16="http://schemas.microsoft.com/office/drawing/2014/main" id="{234E2CF6-2FC2-4BC8-2417-F6BD4351AB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286500" y="1828800"/>
            <a:ext cx="5334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9C311227-403B-CE96-40A5-B681CCD6C91D}"/>
                  </a:ext>
                </a:extLst>
              </p14:cNvPr>
              <p14:cNvContentPartPr/>
              <p14:nvPr/>
            </p14:nvContentPartPr>
            <p14:xfrm>
              <a:off x="8914989" y="3886020"/>
              <a:ext cx="1094760" cy="1692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9C311227-403B-CE96-40A5-B681CCD6C91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878977" y="3850020"/>
                <a:ext cx="1166424" cy="88560"/>
              </a:xfrm>
              <a:prstGeom prst="rect">
                <a:avLst/>
              </a:prstGeom>
            </p:spPr>
          </p:pic>
        </mc:Fallback>
      </mc:AlternateContent>
      <p:pic>
        <p:nvPicPr>
          <p:cNvPr id="15" name="Picture 14" descr="A picture containing diagram&#10;&#10;Description automatically generated">
            <a:extLst>
              <a:ext uri="{FF2B5EF4-FFF2-40B4-BE49-F238E27FC236}">
                <a16:creationId xmlns:a16="http://schemas.microsoft.com/office/drawing/2014/main" id="{86CBA225-F016-DF34-52BC-2F09BC4B3A9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398" y="709356"/>
            <a:ext cx="9401550" cy="5346742"/>
          </a:xfrm>
          <a:prstGeom prst="rect">
            <a:avLst/>
          </a:prstGeom>
        </p:spPr>
      </p:pic>
      <p:pic>
        <p:nvPicPr>
          <p:cNvPr id="23" name="Picture 2" descr="Motor vehicle,Mode of transport,Clip art,Vehicle,Coloring  book,Graphics,Line art #135200 - Free Icon Library">
            <a:extLst>
              <a:ext uri="{FF2B5EF4-FFF2-40B4-BE49-F238E27FC236}">
                <a16:creationId xmlns:a16="http://schemas.microsoft.com/office/drawing/2014/main" id="{98A84C75-7036-6DEB-B841-388AE49358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7082" y="1836987"/>
            <a:ext cx="5334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Motor vehicle,Mode of transport,Clip art,Vehicle,Coloring  book,Graphics,Line art #135200 - Free Icon Library">
            <a:extLst>
              <a:ext uri="{FF2B5EF4-FFF2-40B4-BE49-F238E27FC236}">
                <a16:creationId xmlns:a16="http://schemas.microsoft.com/office/drawing/2014/main" id="{BC0EB1DC-EF39-BF36-5B95-33E760DD56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8226" y="2573135"/>
            <a:ext cx="5334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Graphic 25" descr="Convertible with solid fill">
            <a:extLst>
              <a:ext uri="{FF2B5EF4-FFF2-40B4-BE49-F238E27FC236}">
                <a16:creationId xmlns:a16="http://schemas.microsoft.com/office/drawing/2014/main" id="{EAFF825B-8989-4EE7-23C0-F39CA8B976E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H="1">
            <a:off x="3657600" y="1447800"/>
            <a:ext cx="914400" cy="914400"/>
          </a:xfrm>
          <a:prstGeom prst="rect">
            <a:avLst/>
          </a:prstGeom>
        </p:spPr>
      </p:pic>
      <p:pic>
        <p:nvPicPr>
          <p:cNvPr id="27" name="Graphic 26" descr="Convertible with solid fill">
            <a:extLst>
              <a:ext uri="{FF2B5EF4-FFF2-40B4-BE49-F238E27FC236}">
                <a16:creationId xmlns:a16="http://schemas.microsoft.com/office/drawing/2014/main" id="{2DAA6B08-C8D0-A392-C927-C9CD5AE3263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H="1">
            <a:off x="8991600" y="1981200"/>
            <a:ext cx="914400" cy="914400"/>
          </a:xfrm>
          <a:prstGeom prst="rect">
            <a:avLst/>
          </a:prstGeom>
        </p:spPr>
      </p:pic>
      <p:pic>
        <p:nvPicPr>
          <p:cNvPr id="31" name="Picture 2" descr="Motor vehicle,Mode of transport,Clip art,Vehicle,Coloring  book,Graphics,Line art #135200 - Free Icon Library">
            <a:extLst>
              <a:ext uri="{FF2B5EF4-FFF2-40B4-BE49-F238E27FC236}">
                <a16:creationId xmlns:a16="http://schemas.microsoft.com/office/drawing/2014/main" id="{72D9AD5E-C243-C006-4B75-06B8E27D45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438900" y="1981200"/>
            <a:ext cx="5334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74483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81BB07-87D8-DDF6-BA1D-199FDDDFB7D7}"/>
              </a:ext>
            </a:extLst>
          </p:cNvPr>
          <p:cNvSpPr txBox="1"/>
          <p:nvPr/>
        </p:nvSpPr>
        <p:spPr>
          <a:xfrm>
            <a:off x="304800" y="152400"/>
            <a:ext cx="28184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Securing an asset</a:t>
            </a:r>
          </a:p>
        </p:txBody>
      </p:sp>
      <p:pic>
        <p:nvPicPr>
          <p:cNvPr id="18" name="Picture 17" descr="A picture containing map&#10;&#10;Description automatically generated">
            <a:extLst>
              <a:ext uri="{FF2B5EF4-FFF2-40B4-BE49-F238E27FC236}">
                <a16:creationId xmlns:a16="http://schemas.microsoft.com/office/drawing/2014/main" id="{E2D4DF4F-BDAE-A11B-DF8F-95D2E9440A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785528"/>
            <a:ext cx="9296400" cy="5286943"/>
          </a:xfrm>
          <a:prstGeom prst="rect">
            <a:avLst/>
          </a:prstGeom>
        </p:spPr>
      </p:pic>
      <p:pic>
        <p:nvPicPr>
          <p:cNvPr id="20" name="Picture 19" descr="Map&#10;&#10;Description automatically generated">
            <a:extLst>
              <a:ext uri="{FF2B5EF4-FFF2-40B4-BE49-F238E27FC236}">
                <a16:creationId xmlns:a16="http://schemas.microsoft.com/office/drawing/2014/main" id="{1796C5C7-4D98-D6E9-8821-59568C59C0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775015"/>
            <a:ext cx="9296400" cy="5286943"/>
          </a:xfrm>
          <a:prstGeom prst="rect">
            <a:avLst/>
          </a:prstGeom>
        </p:spPr>
      </p:pic>
      <p:pic>
        <p:nvPicPr>
          <p:cNvPr id="13" name="Picture 12" descr="Diagram&#10;&#10;Description automatically generated">
            <a:extLst>
              <a:ext uri="{FF2B5EF4-FFF2-40B4-BE49-F238E27FC236}">
                <a16:creationId xmlns:a16="http://schemas.microsoft.com/office/drawing/2014/main" id="{461F871D-7DEC-00C9-7EF1-49B226100D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1" y="746499"/>
            <a:ext cx="9296400" cy="5286943"/>
          </a:xfrm>
          <a:prstGeom prst="rect">
            <a:avLst/>
          </a:prstGeom>
        </p:spPr>
      </p:pic>
      <p:pic>
        <p:nvPicPr>
          <p:cNvPr id="16" name="Picture 2" descr="Motor vehicle,Mode of transport,Clip art,Vehicle,Coloring  book,Graphics,Line art #135200 - Free Icon Library">
            <a:extLst>
              <a:ext uri="{FF2B5EF4-FFF2-40B4-BE49-F238E27FC236}">
                <a16:creationId xmlns:a16="http://schemas.microsoft.com/office/drawing/2014/main" id="{9464BC62-8A8E-A668-5E41-5348A5F1AD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1676400"/>
            <a:ext cx="5334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Motor vehicle,Mode of transport,Clip art,Vehicle,Coloring  book,Graphics,Line art #135200 - Free Icon Library">
            <a:extLst>
              <a:ext uri="{FF2B5EF4-FFF2-40B4-BE49-F238E27FC236}">
                <a16:creationId xmlns:a16="http://schemas.microsoft.com/office/drawing/2014/main" id="{49040608-EA6F-468E-C608-2D73194443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2438400"/>
            <a:ext cx="5334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Graphic 18" descr="Convertible with solid fill">
            <a:extLst>
              <a:ext uri="{FF2B5EF4-FFF2-40B4-BE49-F238E27FC236}">
                <a16:creationId xmlns:a16="http://schemas.microsoft.com/office/drawing/2014/main" id="{BDAF2BF0-248A-BE5E-A414-E141136CD66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H="1">
            <a:off x="3352800" y="1143000"/>
            <a:ext cx="914400" cy="914400"/>
          </a:xfrm>
          <a:prstGeom prst="rect">
            <a:avLst/>
          </a:prstGeom>
        </p:spPr>
      </p:pic>
      <p:pic>
        <p:nvPicPr>
          <p:cNvPr id="28" name="Graphic 27" descr="Convertible with solid fill">
            <a:extLst>
              <a:ext uri="{FF2B5EF4-FFF2-40B4-BE49-F238E27FC236}">
                <a16:creationId xmlns:a16="http://schemas.microsoft.com/office/drawing/2014/main" id="{682E7713-E90F-4915-07CD-90006767188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H="1">
            <a:off x="8686800" y="1676400"/>
            <a:ext cx="914400" cy="914400"/>
          </a:xfrm>
          <a:prstGeom prst="rect">
            <a:avLst/>
          </a:prstGeom>
        </p:spPr>
      </p:pic>
      <p:pic>
        <p:nvPicPr>
          <p:cNvPr id="29" name="Picture 2" descr="Motor vehicle,Mode of transport,Clip art,Vehicle,Coloring  book,Graphics,Line art #135200 - Free Icon Library">
            <a:extLst>
              <a:ext uri="{FF2B5EF4-FFF2-40B4-BE49-F238E27FC236}">
                <a16:creationId xmlns:a16="http://schemas.microsoft.com/office/drawing/2014/main" id="{502C4578-5F2B-EF23-9EEC-A651589E5A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134100" y="1676400"/>
            <a:ext cx="5334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E5CCBAE7-0B26-E5BA-5F60-9FDB5EBB46EA}"/>
              </a:ext>
            </a:extLst>
          </p:cNvPr>
          <p:cNvSpPr txBox="1"/>
          <p:nvPr/>
        </p:nvSpPr>
        <p:spPr>
          <a:xfrm>
            <a:off x="8382000" y="3429000"/>
            <a:ext cx="1736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is better…</a:t>
            </a:r>
          </a:p>
        </p:txBody>
      </p:sp>
      <p:pic>
        <p:nvPicPr>
          <p:cNvPr id="7" name="Picture 6" descr="A picture containing diagram&#10;&#10;Description automatically generated">
            <a:extLst>
              <a:ext uri="{FF2B5EF4-FFF2-40B4-BE49-F238E27FC236}">
                <a16:creationId xmlns:a16="http://schemas.microsoft.com/office/drawing/2014/main" id="{1B2D81D3-ACBF-21C7-B982-E7399A1CAF5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399" y="730126"/>
            <a:ext cx="9365028" cy="5325972"/>
          </a:xfrm>
          <a:prstGeom prst="rect">
            <a:avLst/>
          </a:prstGeom>
        </p:spPr>
      </p:pic>
      <p:pic>
        <p:nvPicPr>
          <p:cNvPr id="8" name="Picture 2" descr="Motor vehicle,Mode of transport,Clip art,Vehicle,Coloring  book,Graphics,Line art #135200 - Free Icon Library">
            <a:extLst>
              <a:ext uri="{FF2B5EF4-FFF2-40B4-BE49-F238E27FC236}">
                <a16:creationId xmlns:a16="http://schemas.microsoft.com/office/drawing/2014/main" id="{F73453B6-D510-B523-9E2E-B20A6F91A9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4682" y="1684587"/>
            <a:ext cx="5334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Motor vehicle,Mode of transport,Clip art,Vehicle,Coloring  book,Graphics,Line art #135200 - Free Icon Library">
            <a:extLst>
              <a:ext uri="{FF2B5EF4-FFF2-40B4-BE49-F238E27FC236}">
                <a16:creationId xmlns:a16="http://schemas.microsoft.com/office/drawing/2014/main" id="{7206B5C7-C225-5A8B-FFFD-BD4527B96B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5826" y="2420735"/>
            <a:ext cx="5334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Graphic 9" descr="Convertible with solid fill">
            <a:extLst>
              <a:ext uri="{FF2B5EF4-FFF2-40B4-BE49-F238E27FC236}">
                <a16:creationId xmlns:a16="http://schemas.microsoft.com/office/drawing/2014/main" id="{639A9BCD-C2C6-FB3E-4275-6702CB6E364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H="1">
            <a:off x="3505200" y="1295400"/>
            <a:ext cx="914400" cy="914400"/>
          </a:xfrm>
          <a:prstGeom prst="rect">
            <a:avLst/>
          </a:prstGeom>
        </p:spPr>
      </p:pic>
      <p:pic>
        <p:nvPicPr>
          <p:cNvPr id="11" name="Graphic 10" descr="Convertible with solid fill">
            <a:extLst>
              <a:ext uri="{FF2B5EF4-FFF2-40B4-BE49-F238E27FC236}">
                <a16:creationId xmlns:a16="http://schemas.microsoft.com/office/drawing/2014/main" id="{EE20B132-9967-DE37-6CD1-0350D3EAB0D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H="1">
            <a:off x="8839200" y="1828800"/>
            <a:ext cx="914400" cy="914400"/>
          </a:xfrm>
          <a:prstGeom prst="rect">
            <a:avLst/>
          </a:prstGeom>
        </p:spPr>
      </p:pic>
      <p:pic>
        <p:nvPicPr>
          <p:cNvPr id="12" name="Picture 2" descr="Motor vehicle,Mode of transport,Clip art,Vehicle,Coloring  book,Graphics,Line art #135200 - Free Icon Library">
            <a:extLst>
              <a:ext uri="{FF2B5EF4-FFF2-40B4-BE49-F238E27FC236}">
                <a16:creationId xmlns:a16="http://schemas.microsoft.com/office/drawing/2014/main" id="{234E2CF6-2FC2-4BC8-2417-F6BD4351AB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286500" y="1828800"/>
            <a:ext cx="5334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9C311227-403B-CE96-40A5-B681CCD6C91D}"/>
                  </a:ext>
                </a:extLst>
              </p14:cNvPr>
              <p14:cNvContentPartPr/>
              <p14:nvPr/>
            </p14:nvContentPartPr>
            <p14:xfrm>
              <a:off x="8914989" y="3886020"/>
              <a:ext cx="1094760" cy="1692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9C311227-403B-CE96-40A5-B681CCD6C91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878977" y="3850020"/>
                <a:ext cx="1166424" cy="88560"/>
              </a:xfrm>
              <a:prstGeom prst="rect">
                <a:avLst/>
              </a:prstGeom>
            </p:spPr>
          </p:pic>
        </mc:Fallback>
      </mc:AlternateContent>
      <p:pic>
        <p:nvPicPr>
          <p:cNvPr id="15" name="Picture 14" descr="A picture containing diagram&#10;&#10;Description automatically generated">
            <a:extLst>
              <a:ext uri="{FF2B5EF4-FFF2-40B4-BE49-F238E27FC236}">
                <a16:creationId xmlns:a16="http://schemas.microsoft.com/office/drawing/2014/main" id="{86CBA225-F016-DF34-52BC-2F09BC4B3A9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398" y="709356"/>
            <a:ext cx="9401550" cy="5346742"/>
          </a:xfrm>
          <a:prstGeom prst="rect">
            <a:avLst/>
          </a:prstGeom>
        </p:spPr>
      </p:pic>
      <p:pic>
        <p:nvPicPr>
          <p:cNvPr id="23" name="Picture 2" descr="Motor vehicle,Mode of transport,Clip art,Vehicle,Coloring  book,Graphics,Line art #135200 - Free Icon Library">
            <a:extLst>
              <a:ext uri="{FF2B5EF4-FFF2-40B4-BE49-F238E27FC236}">
                <a16:creationId xmlns:a16="http://schemas.microsoft.com/office/drawing/2014/main" id="{98A84C75-7036-6DEB-B841-388AE49358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7082" y="1836987"/>
            <a:ext cx="5334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Motor vehicle,Mode of transport,Clip art,Vehicle,Coloring  book,Graphics,Line art #135200 - Free Icon Library">
            <a:extLst>
              <a:ext uri="{FF2B5EF4-FFF2-40B4-BE49-F238E27FC236}">
                <a16:creationId xmlns:a16="http://schemas.microsoft.com/office/drawing/2014/main" id="{BC0EB1DC-EF39-BF36-5B95-33E760DD56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8226" y="2573135"/>
            <a:ext cx="5334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Graphic 25" descr="Convertible with solid fill">
            <a:extLst>
              <a:ext uri="{FF2B5EF4-FFF2-40B4-BE49-F238E27FC236}">
                <a16:creationId xmlns:a16="http://schemas.microsoft.com/office/drawing/2014/main" id="{EAFF825B-8989-4EE7-23C0-F39CA8B976E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H="1">
            <a:off x="3657600" y="1447800"/>
            <a:ext cx="914400" cy="914400"/>
          </a:xfrm>
          <a:prstGeom prst="rect">
            <a:avLst/>
          </a:prstGeom>
        </p:spPr>
      </p:pic>
      <p:pic>
        <p:nvPicPr>
          <p:cNvPr id="27" name="Graphic 26" descr="Convertible with solid fill">
            <a:extLst>
              <a:ext uri="{FF2B5EF4-FFF2-40B4-BE49-F238E27FC236}">
                <a16:creationId xmlns:a16="http://schemas.microsoft.com/office/drawing/2014/main" id="{2DAA6B08-C8D0-A392-C927-C9CD5AE3263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H="1">
            <a:off x="8991600" y="1981200"/>
            <a:ext cx="914400" cy="914400"/>
          </a:xfrm>
          <a:prstGeom prst="rect">
            <a:avLst/>
          </a:prstGeom>
        </p:spPr>
      </p:pic>
      <p:pic>
        <p:nvPicPr>
          <p:cNvPr id="31" name="Picture 2" descr="Motor vehicle,Mode of transport,Clip art,Vehicle,Coloring  book,Graphics,Line art #135200 - Free Icon Library">
            <a:extLst>
              <a:ext uri="{FF2B5EF4-FFF2-40B4-BE49-F238E27FC236}">
                <a16:creationId xmlns:a16="http://schemas.microsoft.com/office/drawing/2014/main" id="{72D9AD5E-C243-C006-4B75-06B8E27D45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438900" y="1981200"/>
            <a:ext cx="5334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E5D5887-F7CB-C51A-BD43-1BE8F0E3BE93}"/>
              </a:ext>
            </a:extLst>
          </p:cNvPr>
          <p:cNvSpPr txBox="1"/>
          <p:nvPr/>
        </p:nvSpPr>
        <p:spPr>
          <a:xfrm>
            <a:off x="4648200" y="144225"/>
            <a:ext cx="64652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Security needs to be </a:t>
            </a:r>
            <a:r>
              <a:rPr lang="en-US" sz="2400" b="1" dirty="0"/>
              <a:t>accessible</a:t>
            </a:r>
            <a:r>
              <a:rPr lang="en-US" sz="2400" dirty="0"/>
              <a:t> and </a:t>
            </a:r>
            <a:r>
              <a:rPr lang="en-US" sz="2400" b="1" dirty="0"/>
              <a:t>useable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81E6C24D-D8F1-84F2-2812-CC3A61F2ABA8}"/>
              </a:ext>
            </a:extLst>
          </p:cNvPr>
          <p:cNvGrpSpPr/>
          <p:nvPr/>
        </p:nvGrpSpPr>
        <p:grpSpPr>
          <a:xfrm>
            <a:off x="6392413" y="4699825"/>
            <a:ext cx="1423080" cy="1173240"/>
            <a:chOff x="6392413" y="4699825"/>
            <a:chExt cx="1423080" cy="1173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DD0526D4-6379-1516-8797-A5755D1200BD}"/>
                    </a:ext>
                  </a:extLst>
                </p14:cNvPr>
                <p14:cNvContentPartPr/>
                <p14:nvPr/>
              </p14:nvContentPartPr>
              <p14:xfrm>
                <a:off x="6392413" y="4699825"/>
                <a:ext cx="1423080" cy="117324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DD0526D4-6379-1516-8797-A5755D1200BD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356413" y="4664185"/>
                  <a:ext cx="1494720" cy="124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B1A2AA7B-D2E3-3D49-D4A7-0C86F319FBCB}"/>
                    </a:ext>
                  </a:extLst>
                </p14:cNvPr>
                <p14:cNvContentPartPr/>
                <p14:nvPr/>
              </p14:nvContentPartPr>
              <p14:xfrm>
                <a:off x="6577093" y="4709905"/>
                <a:ext cx="1085400" cy="104112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B1A2AA7B-D2E3-3D49-D4A7-0C86F319FBCB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541093" y="4674265"/>
                  <a:ext cx="1157040" cy="11127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48968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16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81BB07-87D8-DDF6-BA1D-199FDDDFB7D7}"/>
              </a:ext>
            </a:extLst>
          </p:cNvPr>
          <p:cNvSpPr txBox="1"/>
          <p:nvPr/>
        </p:nvSpPr>
        <p:spPr>
          <a:xfrm>
            <a:off x="304800" y="152400"/>
            <a:ext cx="28184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Securing an asset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0C7C05B5-2B9D-48E8-D0BE-590D235E65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042" y="910296"/>
            <a:ext cx="9132631" cy="5198789"/>
          </a:xfrm>
          <a:prstGeom prst="rect">
            <a:avLst/>
          </a:prstGeom>
        </p:spPr>
      </p:pic>
      <p:pic>
        <p:nvPicPr>
          <p:cNvPr id="1026" name="Picture 2" descr="Court parking lot - Fantrippers">
            <a:extLst>
              <a:ext uri="{FF2B5EF4-FFF2-40B4-BE49-F238E27FC236}">
                <a16:creationId xmlns:a16="http://schemas.microsoft.com/office/drawing/2014/main" id="{B93796F8-774C-7378-E9BA-274E078DD2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40" r="35341"/>
          <a:stretch/>
        </p:blipFill>
        <p:spPr bwMode="auto">
          <a:xfrm>
            <a:off x="8382000" y="2088261"/>
            <a:ext cx="3505201" cy="3171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A29DCF22-9686-FE3C-5783-3437BBAF58AE}"/>
              </a:ext>
            </a:extLst>
          </p:cNvPr>
          <p:cNvSpPr txBox="1"/>
          <p:nvPr/>
        </p:nvSpPr>
        <p:spPr>
          <a:xfrm>
            <a:off x="4287165" y="208183"/>
            <a:ext cx="4108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Let’s add some humans to our design!</a:t>
            </a:r>
          </a:p>
        </p:txBody>
      </p:sp>
    </p:spTree>
    <p:extLst>
      <p:ext uri="{BB962C8B-B14F-4D97-AF65-F5344CB8AC3E}">
        <p14:creationId xmlns:p14="http://schemas.microsoft.com/office/powerpoint/2010/main" val="34383165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17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81BB07-87D8-DDF6-BA1D-199FDDDFB7D7}"/>
              </a:ext>
            </a:extLst>
          </p:cNvPr>
          <p:cNvSpPr txBox="1"/>
          <p:nvPr/>
        </p:nvSpPr>
        <p:spPr>
          <a:xfrm>
            <a:off x="304800" y="152400"/>
            <a:ext cx="28184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Securing an asset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2443B17C-50E1-C57C-EFFF-DE3525C5D9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042" y="910296"/>
            <a:ext cx="9132631" cy="5198789"/>
          </a:xfrm>
          <a:prstGeom prst="rect">
            <a:avLst/>
          </a:prstGeom>
        </p:spPr>
      </p:pic>
      <p:pic>
        <p:nvPicPr>
          <p:cNvPr id="42" name="Picture 2" descr="Court parking lot - Fantrippers">
            <a:extLst>
              <a:ext uri="{FF2B5EF4-FFF2-40B4-BE49-F238E27FC236}">
                <a16:creationId xmlns:a16="http://schemas.microsoft.com/office/drawing/2014/main" id="{F36D5200-4C47-851E-BAA4-32B9ECF8E3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40" r="35341"/>
          <a:stretch/>
        </p:blipFill>
        <p:spPr bwMode="auto">
          <a:xfrm>
            <a:off x="8382000" y="2088261"/>
            <a:ext cx="3505201" cy="3171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F3FFCB13-C9BF-E923-B6C3-3D84E6D7612A}"/>
              </a:ext>
            </a:extLst>
          </p:cNvPr>
          <p:cNvSpPr txBox="1"/>
          <p:nvPr/>
        </p:nvSpPr>
        <p:spPr>
          <a:xfrm>
            <a:off x="4572000" y="79593"/>
            <a:ext cx="75969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Consequences of adding humans into our design?</a:t>
            </a:r>
          </a:p>
        </p:txBody>
      </p:sp>
    </p:spTree>
    <p:extLst>
      <p:ext uri="{BB962C8B-B14F-4D97-AF65-F5344CB8AC3E}">
        <p14:creationId xmlns:p14="http://schemas.microsoft.com/office/powerpoint/2010/main" val="10681229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18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81BB07-87D8-DDF6-BA1D-199FDDDFB7D7}"/>
              </a:ext>
            </a:extLst>
          </p:cNvPr>
          <p:cNvSpPr txBox="1"/>
          <p:nvPr/>
        </p:nvSpPr>
        <p:spPr>
          <a:xfrm>
            <a:off x="304800" y="152400"/>
            <a:ext cx="28184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Securing an asset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2443B17C-50E1-C57C-EFFF-DE3525C5D9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042" y="910296"/>
            <a:ext cx="9132631" cy="5198789"/>
          </a:xfrm>
          <a:prstGeom prst="rect">
            <a:avLst/>
          </a:prstGeom>
        </p:spPr>
      </p:pic>
      <p:pic>
        <p:nvPicPr>
          <p:cNvPr id="42" name="Picture 2" descr="Court parking lot - Fantrippers">
            <a:extLst>
              <a:ext uri="{FF2B5EF4-FFF2-40B4-BE49-F238E27FC236}">
                <a16:creationId xmlns:a16="http://schemas.microsoft.com/office/drawing/2014/main" id="{F36D5200-4C47-851E-BAA4-32B9ECF8E3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40" r="35341"/>
          <a:stretch/>
        </p:blipFill>
        <p:spPr bwMode="auto">
          <a:xfrm>
            <a:off x="8382000" y="2088261"/>
            <a:ext cx="3505201" cy="3171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4D08073-4477-53A2-186F-9E05F4E8BFDA}"/>
              </a:ext>
            </a:extLst>
          </p:cNvPr>
          <p:cNvSpPr txBox="1"/>
          <p:nvPr/>
        </p:nvSpPr>
        <p:spPr>
          <a:xfrm>
            <a:off x="5899360" y="79900"/>
            <a:ext cx="43556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Humans can be manipulated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2EDC8097-F7F4-6A11-B8E7-D1FA865913C8}"/>
                  </a:ext>
                </a:extLst>
              </p14:cNvPr>
              <p14:cNvContentPartPr/>
              <p14:nvPr/>
            </p14:nvContentPartPr>
            <p14:xfrm>
              <a:off x="10411093" y="136105"/>
              <a:ext cx="360" cy="810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2EDC8097-F7F4-6A11-B8E7-D1FA865913C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375093" y="99944"/>
                <a:ext cx="72000" cy="15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7D0DBCB6-5CD2-BEF0-B515-2974FD0C2467}"/>
                  </a:ext>
                </a:extLst>
              </p14:cNvPr>
              <p14:cNvContentPartPr/>
              <p14:nvPr/>
            </p14:nvContentPartPr>
            <p14:xfrm>
              <a:off x="10611613" y="144025"/>
              <a:ext cx="360" cy="8928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7D0DBCB6-5CD2-BEF0-B515-2974FD0C246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575613" y="108025"/>
                <a:ext cx="72000" cy="16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5AD8CC88-F659-4431-07CA-038B17DC8693}"/>
                  </a:ext>
                </a:extLst>
              </p14:cNvPr>
              <p14:cNvContentPartPr/>
              <p14:nvPr/>
            </p14:nvContentPartPr>
            <p14:xfrm>
              <a:off x="10266733" y="440305"/>
              <a:ext cx="442440" cy="2098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5AD8CC88-F659-4431-07CA-038B17DC8693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0230733" y="404305"/>
                <a:ext cx="514080" cy="281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111230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19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81BB07-87D8-DDF6-BA1D-199FDDDFB7D7}"/>
              </a:ext>
            </a:extLst>
          </p:cNvPr>
          <p:cNvSpPr txBox="1"/>
          <p:nvPr/>
        </p:nvSpPr>
        <p:spPr>
          <a:xfrm>
            <a:off x="304800" y="152400"/>
            <a:ext cx="28184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Securing an asset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D08073-4477-53A2-186F-9E05F4E8BFDA}"/>
              </a:ext>
            </a:extLst>
          </p:cNvPr>
          <p:cNvSpPr txBox="1"/>
          <p:nvPr/>
        </p:nvSpPr>
        <p:spPr>
          <a:xfrm>
            <a:off x="3325470" y="383232"/>
            <a:ext cx="88665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Oftentimes in security, we must consider even the </a:t>
            </a:r>
            <a:r>
              <a:rPr lang="en-US" sz="2000" b="1" i="1" dirty="0"/>
              <a:t>craziest</a:t>
            </a:r>
            <a:r>
              <a:rPr lang="en-US" sz="2000" b="1" dirty="0"/>
              <a:t> scenarios</a:t>
            </a:r>
          </a:p>
        </p:txBody>
      </p:sp>
      <p:pic>
        <p:nvPicPr>
          <p:cNvPr id="10" name="Picture 9" descr="A picture containing map&#10;&#10;Description automatically generated">
            <a:extLst>
              <a:ext uri="{FF2B5EF4-FFF2-40B4-BE49-F238E27FC236}">
                <a16:creationId xmlns:a16="http://schemas.microsoft.com/office/drawing/2014/main" id="{F32AE5BB-F5D7-86E6-709E-697BB4B5CD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899775"/>
            <a:ext cx="9296400" cy="5286943"/>
          </a:xfrm>
          <a:prstGeom prst="rect">
            <a:avLst/>
          </a:prstGeom>
        </p:spPr>
      </p:pic>
      <p:pic>
        <p:nvPicPr>
          <p:cNvPr id="2050" name="Picture 2" descr="Danny Ocean (George Clooney) | Ocean's Wiki | Fandom">
            <a:extLst>
              <a:ext uri="{FF2B5EF4-FFF2-40B4-BE49-F238E27FC236}">
                <a16:creationId xmlns:a16="http://schemas.microsoft.com/office/drawing/2014/main" id="{97014881-9C74-9DE9-FEF2-2FAFC90641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30" r="15547"/>
          <a:stretch/>
        </p:blipFill>
        <p:spPr bwMode="auto">
          <a:xfrm>
            <a:off x="9771767" y="851807"/>
            <a:ext cx="2362264" cy="2935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98194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81BB07-87D8-DDF6-BA1D-199FDDDFB7D7}"/>
              </a:ext>
            </a:extLst>
          </p:cNvPr>
          <p:cNvSpPr txBox="1"/>
          <p:nvPr/>
        </p:nvSpPr>
        <p:spPr>
          <a:xfrm>
            <a:off x="1905000" y="2362200"/>
            <a:ext cx="8077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Before we jump into course rules, we will do a short exercise to get you thinking about security</a:t>
            </a:r>
          </a:p>
        </p:txBody>
      </p:sp>
    </p:spTree>
    <p:extLst>
      <p:ext uri="{BB962C8B-B14F-4D97-AF65-F5344CB8AC3E}">
        <p14:creationId xmlns:p14="http://schemas.microsoft.com/office/powerpoint/2010/main" val="27343240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20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81BB07-87D8-DDF6-BA1D-199FDDDFB7D7}"/>
              </a:ext>
            </a:extLst>
          </p:cNvPr>
          <p:cNvSpPr txBox="1"/>
          <p:nvPr/>
        </p:nvSpPr>
        <p:spPr>
          <a:xfrm>
            <a:off x="304800" y="152400"/>
            <a:ext cx="28184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Securing an asset</a:t>
            </a:r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BC6FF92F-75BB-05FD-8BE9-850003BA98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185910"/>
            <a:ext cx="8574827" cy="4876578"/>
          </a:xfrm>
          <a:prstGeom prst="rect">
            <a:avLst/>
          </a:prstGeom>
        </p:spPr>
      </p:pic>
      <p:pic>
        <p:nvPicPr>
          <p:cNvPr id="11" name="Graphic 10" descr="Glasses with solid fill">
            <a:extLst>
              <a:ext uri="{FF2B5EF4-FFF2-40B4-BE49-F238E27FC236}">
                <a16:creationId xmlns:a16="http://schemas.microsoft.com/office/drawing/2014/main" id="{6A5B8D86-F542-39A1-9FBB-8B909A80B4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62600" y="4343400"/>
            <a:ext cx="914400" cy="914400"/>
          </a:xfrm>
          <a:prstGeom prst="rect">
            <a:avLst/>
          </a:prstGeom>
        </p:spPr>
      </p:pic>
      <p:pic>
        <p:nvPicPr>
          <p:cNvPr id="13" name="Graphic 12" descr="Nose with solid fill">
            <a:extLst>
              <a:ext uri="{FF2B5EF4-FFF2-40B4-BE49-F238E27FC236}">
                <a16:creationId xmlns:a16="http://schemas.microsoft.com/office/drawing/2014/main" id="{B0617E4F-1B8B-A187-CCBC-DF1D7CAC81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15000" y="4646103"/>
            <a:ext cx="609600" cy="6096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2E161CBB-8934-7443-E660-38B408EC4072}"/>
                  </a:ext>
                </a:extLst>
              </p14:cNvPr>
              <p14:cNvContentPartPr/>
              <p14:nvPr/>
            </p14:nvContentPartPr>
            <p14:xfrm>
              <a:off x="5722501" y="5167354"/>
              <a:ext cx="267120" cy="849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2E161CBB-8934-7443-E660-38B408EC4072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686501" y="5131354"/>
                <a:ext cx="338760" cy="15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0FAA4A5C-BAD5-BBE6-1777-D1DB3F323979}"/>
                  </a:ext>
                </a:extLst>
              </p14:cNvPr>
              <p14:cNvContentPartPr/>
              <p14:nvPr/>
            </p14:nvContentPartPr>
            <p14:xfrm>
              <a:off x="6031381" y="5158714"/>
              <a:ext cx="280440" cy="10224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0FAA4A5C-BAD5-BBE6-1777-D1DB3F32397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995741" y="5122714"/>
                <a:ext cx="352080" cy="17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568C6D55-6449-708B-101D-9D1CCB66F4F7}"/>
                  </a:ext>
                </a:extLst>
              </p14:cNvPr>
              <p14:cNvContentPartPr/>
              <p14:nvPr/>
            </p14:nvContentPartPr>
            <p14:xfrm>
              <a:off x="5717461" y="4578034"/>
              <a:ext cx="155520" cy="5544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568C6D55-6449-708B-101D-9D1CCB66F4F7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681461" y="4542394"/>
                <a:ext cx="22716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7C79D054-54F9-7508-5F73-839DE8EAD148}"/>
                  </a:ext>
                </a:extLst>
              </p14:cNvPr>
              <p14:cNvContentPartPr/>
              <p14:nvPr/>
            </p14:nvContentPartPr>
            <p14:xfrm>
              <a:off x="6190861" y="4612234"/>
              <a:ext cx="77760" cy="3528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7C79D054-54F9-7508-5F73-839DE8EAD148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154861" y="4576234"/>
                <a:ext cx="149400" cy="106920"/>
              </a:xfrm>
              <a:prstGeom prst="rect">
                <a:avLst/>
              </a:prstGeom>
            </p:spPr>
          </p:pic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C8B7DDDD-BCF6-F016-E61C-80378E4123C2}"/>
              </a:ext>
            </a:extLst>
          </p:cNvPr>
          <p:cNvSpPr txBox="1"/>
          <p:nvPr/>
        </p:nvSpPr>
        <p:spPr>
          <a:xfrm>
            <a:off x="7391400" y="2209800"/>
            <a:ext cx="4648200" cy="9233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What if someone build an exact replica of the bank and tricks people to go to fake bank instead?</a:t>
            </a:r>
          </a:p>
        </p:txBody>
      </p:sp>
      <p:pic>
        <p:nvPicPr>
          <p:cNvPr id="25" name="Graphic 24" descr="Car with solid fill">
            <a:extLst>
              <a:ext uri="{FF2B5EF4-FFF2-40B4-BE49-F238E27FC236}">
                <a16:creationId xmlns:a16="http://schemas.microsoft.com/office/drawing/2014/main" id="{3CE64BA9-E7EE-27F3-8399-1512F3E99AF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800600" y="3680149"/>
            <a:ext cx="629821" cy="629821"/>
          </a:xfrm>
          <a:prstGeom prst="rect">
            <a:avLst/>
          </a:prstGeom>
        </p:spPr>
      </p:pic>
      <p:pic>
        <p:nvPicPr>
          <p:cNvPr id="26" name="Graphic 25" descr="Car with solid fill">
            <a:extLst>
              <a:ext uri="{FF2B5EF4-FFF2-40B4-BE49-F238E27FC236}">
                <a16:creationId xmlns:a16="http://schemas.microsoft.com/office/drawing/2014/main" id="{907967B0-B555-651C-31BE-F85C08B4BC2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 rot="4201178">
            <a:off x="6954343" y="4232432"/>
            <a:ext cx="629821" cy="629821"/>
          </a:xfrm>
          <a:prstGeom prst="rect">
            <a:avLst/>
          </a:prstGeom>
        </p:spPr>
      </p:pic>
      <p:pic>
        <p:nvPicPr>
          <p:cNvPr id="27" name="Graphic 26" descr="Car with solid fill">
            <a:extLst>
              <a:ext uri="{FF2B5EF4-FFF2-40B4-BE49-F238E27FC236}">
                <a16:creationId xmlns:a16="http://schemas.microsoft.com/office/drawing/2014/main" id="{9C02C156-4DBE-7732-843C-8FAB93394D1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661488" y="5432667"/>
            <a:ext cx="629821" cy="629821"/>
          </a:xfrm>
          <a:prstGeom prst="rect">
            <a:avLst/>
          </a:prstGeom>
        </p:spPr>
      </p:pic>
      <p:pic>
        <p:nvPicPr>
          <p:cNvPr id="28" name="Graphic 27" descr="Car with solid fill">
            <a:extLst>
              <a:ext uri="{FF2B5EF4-FFF2-40B4-BE49-F238E27FC236}">
                <a16:creationId xmlns:a16="http://schemas.microsoft.com/office/drawing/2014/main" id="{8A92DC96-3855-5A5B-3A56-6FB88B8EE60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243736" y="5479127"/>
            <a:ext cx="629821" cy="629821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4D1C569F-6BC6-349B-5E07-6FE36F858FB2}"/>
              </a:ext>
            </a:extLst>
          </p:cNvPr>
          <p:cNvSpPr txBox="1"/>
          <p:nvPr/>
        </p:nvSpPr>
        <p:spPr>
          <a:xfrm>
            <a:off x="9004030" y="3318080"/>
            <a:ext cx="2743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bank is now controlled by the evil person and can see everything that is happening</a:t>
            </a:r>
          </a:p>
        </p:txBody>
      </p:sp>
    </p:spTree>
    <p:extLst>
      <p:ext uri="{BB962C8B-B14F-4D97-AF65-F5344CB8AC3E}">
        <p14:creationId xmlns:p14="http://schemas.microsoft.com/office/powerpoint/2010/main" val="24613417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21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E8A800-1A05-8C50-D483-278A80607C69}"/>
              </a:ext>
            </a:extLst>
          </p:cNvPr>
          <p:cNvSpPr txBox="1"/>
          <p:nvPr/>
        </p:nvSpPr>
        <p:spPr>
          <a:xfrm>
            <a:off x="304800" y="152400"/>
            <a:ext cx="41873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CSCI 476 Common Themes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3877D8C-544E-A74B-E078-1A2266422DB9}"/>
              </a:ext>
            </a:extLst>
          </p:cNvPr>
          <p:cNvSpPr txBox="1"/>
          <p:nvPr/>
        </p:nvSpPr>
        <p:spPr>
          <a:xfrm>
            <a:off x="609600" y="1371600"/>
            <a:ext cx="3211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Intended Design </a:t>
            </a:r>
            <a:r>
              <a:rPr lang="en-US" dirty="0"/>
              <a:t>of Software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01CC83-6441-A033-5BC9-A9D4F2437F11}"/>
              </a:ext>
            </a:extLst>
          </p:cNvPr>
          <p:cNvSpPr txBox="1"/>
          <p:nvPr/>
        </p:nvSpPr>
        <p:spPr>
          <a:xfrm>
            <a:off x="678721" y="1740932"/>
            <a:ext cx="3108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Unpredictability</a:t>
            </a:r>
            <a:r>
              <a:rPr lang="en-US" dirty="0"/>
              <a:t> of Humans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CB0C1EE-D73F-8227-E0BC-35BB5718D609}"/>
              </a:ext>
            </a:extLst>
          </p:cNvPr>
          <p:cNvSpPr txBox="1"/>
          <p:nvPr/>
        </p:nvSpPr>
        <p:spPr>
          <a:xfrm>
            <a:off x="521632" y="4154566"/>
            <a:ext cx="2146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Countermeasures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220BA8-40EC-6EE6-BFE8-464F26D9834E}"/>
              </a:ext>
            </a:extLst>
          </p:cNvPr>
          <p:cNvSpPr txBox="1"/>
          <p:nvPr/>
        </p:nvSpPr>
        <p:spPr>
          <a:xfrm>
            <a:off x="7162800" y="359463"/>
            <a:ext cx="2621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Authorization and </a:t>
            </a:r>
            <a:r>
              <a:rPr lang="en-US" b="1" dirty="0"/>
              <a:t>Trust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12AB393-2723-BE85-CF19-911825EFFF66}"/>
              </a:ext>
            </a:extLst>
          </p:cNvPr>
          <p:cNvSpPr txBox="1"/>
          <p:nvPr/>
        </p:nvSpPr>
        <p:spPr>
          <a:xfrm>
            <a:off x="5952897" y="2137528"/>
            <a:ext cx="47371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Exploitation</a:t>
            </a:r>
            <a:r>
              <a:rPr lang="en-US" dirty="0"/>
              <a:t> of powerful tools and programs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BE93D9-6AFA-2616-BA18-872C620191CA}"/>
              </a:ext>
            </a:extLst>
          </p:cNvPr>
          <p:cNvSpPr txBox="1"/>
          <p:nvPr/>
        </p:nvSpPr>
        <p:spPr>
          <a:xfrm>
            <a:off x="5867400" y="4223266"/>
            <a:ext cx="41729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Misdirection</a:t>
            </a:r>
            <a:r>
              <a:rPr lang="en-US" dirty="0"/>
              <a:t> and Hijack of control flow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6D2B73E-E6FE-A679-AFBF-612D02F686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5708" y="4728404"/>
            <a:ext cx="1599468" cy="170776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9E8812E-00A0-E108-493B-671A1BFF7F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8926" y="2662571"/>
            <a:ext cx="1733550" cy="108585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C839160-DF64-FDA9-18D5-4F57B56AC1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10400" y="1092593"/>
            <a:ext cx="628650" cy="657225"/>
          </a:xfrm>
          <a:prstGeom prst="rect">
            <a:avLst/>
          </a:prstGeom>
        </p:spPr>
      </p:pic>
      <p:pic>
        <p:nvPicPr>
          <p:cNvPr id="18" name="Picture 2" descr="Court parking lot - Fantrippers">
            <a:extLst>
              <a:ext uri="{FF2B5EF4-FFF2-40B4-BE49-F238E27FC236}">
                <a16:creationId xmlns:a16="http://schemas.microsoft.com/office/drawing/2014/main" id="{46E91A53-17CB-35E1-7C6B-571525EFE4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40" r="35341"/>
          <a:stretch/>
        </p:blipFill>
        <p:spPr bwMode="auto">
          <a:xfrm>
            <a:off x="8742380" y="2786459"/>
            <a:ext cx="1499261" cy="1356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0" descr="Among us imposter (@AmongAsImposter) / Twitter">
            <a:extLst>
              <a:ext uri="{FF2B5EF4-FFF2-40B4-BE49-F238E27FC236}">
                <a16:creationId xmlns:a16="http://schemas.microsoft.com/office/drawing/2014/main" id="{743DEA83-F634-EFE6-E6CA-DA7FD03DC8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5960" y="1038841"/>
            <a:ext cx="942976" cy="942976"/>
          </a:xfrm>
          <a:prstGeom prst="rect">
            <a:avLst/>
          </a:prstGeom>
          <a:noFill/>
          <a:ln w="762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0AF483C-6540-A01C-2103-EBE4BA9D88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16261" y="2124289"/>
            <a:ext cx="2364441" cy="182840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6D25852F-DE70-6CE1-E5F0-C16DB8AA6E8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9238" y="4561663"/>
            <a:ext cx="4690715" cy="1594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9441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22</a:t>
            </a:fld>
            <a:endParaRPr lang="en-US" dirty="0"/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id="{A0C86BE3-6B2C-4629-9AA0-DC1F912978AE}"/>
              </a:ext>
            </a:extLst>
          </p:cNvPr>
          <p:cNvSpPr txBox="1">
            <a:spLocks/>
          </p:cNvSpPr>
          <p:nvPr/>
        </p:nvSpPr>
        <p:spPr>
          <a:xfrm>
            <a:off x="381000" y="304800"/>
            <a:ext cx="53340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800" b="1" spc="-50" dirty="0"/>
              <a:t>CSCI 476- Course Outcomes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FE60AD-8C71-49F4-B409-923715E27D13}"/>
              </a:ext>
            </a:extLst>
          </p:cNvPr>
          <p:cNvSpPr txBox="1"/>
          <p:nvPr/>
        </p:nvSpPr>
        <p:spPr>
          <a:xfrm>
            <a:off x="304800" y="838200"/>
            <a:ext cx="8839200" cy="42652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   Understand </a:t>
            </a:r>
            <a:r>
              <a:rPr lang="en-US" b="1" i="0" dirty="0">
                <a:solidFill>
                  <a:srgbClr val="333333"/>
                </a:solidFill>
                <a:effectLst/>
                <a:latin typeface="Helvetica Neue"/>
              </a:rPr>
              <a:t>important principles of security </a:t>
            </a:r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and threats to the CIA triad</a:t>
            </a:r>
          </a:p>
          <a:p>
            <a:pPr marL="285750" indent="-285750" algn="l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Understand a variety of relevant vulnerabilities and defenses in </a:t>
            </a:r>
            <a:r>
              <a:rPr lang="en-US" b="1" i="0" dirty="0">
                <a:solidFill>
                  <a:srgbClr val="333333"/>
                </a:solidFill>
                <a:effectLst/>
                <a:latin typeface="Helvetica Neue"/>
              </a:rPr>
              <a:t>software</a:t>
            </a:r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 security</a:t>
            </a:r>
          </a:p>
          <a:p>
            <a:pPr marL="285750" indent="-285750" algn="l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Understand a variety of relevant vulnerabilities and defenses in </a:t>
            </a:r>
            <a:r>
              <a:rPr lang="en-US" b="1" i="0" dirty="0">
                <a:solidFill>
                  <a:srgbClr val="333333"/>
                </a:solidFill>
                <a:effectLst/>
                <a:latin typeface="Helvetica Neue"/>
              </a:rPr>
              <a:t>network</a:t>
            </a:r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 security</a:t>
            </a:r>
          </a:p>
          <a:p>
            <a:pPr lvl="1" algn="l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    Understand a variety of relevant vulnerabilities and defenses in </a:t>
            </a:r>
            <a:r>
              <a:rPr lang="en-US" b="1" i="0" dirty="0">
                <a:solidFill>
                  <a:srgbClr val="333333"/>
                </a:solidFill>
                <a:effectLst/>
                <a:latin typeface="Helvetica Neue"/>
              </a:rPr>
              <a:t>cryptography</a:t>
            </a:r>
            <a:endParaRPr lang="en-US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    Given a system, develop a </a:t>
            </a:r>
            <a:r>
              <a:rPr lang="en-US" b="1" i="0" dirty="0">
                <a:solidFill>
                  <a:srgbClr val="333333"/>
                </a:solidFill>
                <a:effectLst/>
                <a:latin typeface="Helvetica Neue"/>
              </a:rPr>
              <a:t>threat mode</a:t>
            </a:r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l, assess potential security weaknesses, and be able to think from the perspective of a threat actor</a:t>
            </a:r>
          </a:p>
          <a:p>
            <a:pPr algn="l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     Make technical decisions during development of software with security in mind</a:t>
            </a:r>
          </a:p>
        </p:txBody>
      </p:sp>
      <p:pic>
        <p:nvPicPr>
          <p:cNvPr id="11266" name="Picture 2" descr="Scientist Patrick | Know Your Meme">
            <a:extLst>
              <a:ext uri="{FF2B5EF4-FFF2-40B4-BE49-F238E27FC236}">
                <a16:creationId xmlns:a16="http://schemas.microsoft.com/office/drawing/2014/main" id="{2A5AC6DE-D25A-4870-AD48-8AC116C911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9207" y="56413"/>
            <a:ext cx="2819400" cy="1585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62E264B-47F4-B7BA-CA41-2D3FBCDC5EB8}"/>
              </a:ext>
            </a:extLst>
          </p:cNvPr>
          <p:cNvSpPr txBox="1"/>
          <p:nvPr/>
        </p:nvSpPr>
        <p:spPr>
          <a:xfrm>
            <a:off x="1905000" y="5932838"/>
            <a:ext cx="43733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(I wont be teaching you how to be a hacker…)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8765DF2-4AD4-1839-E3AB-B6F444495E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2409125"/>
            <a:ext cx="3089814" cy="3648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6631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23</a:t>
            </a:fld>
            <a:endParaRPr lang="en-US" dirty="0"/>
          </a:p>
        </p:txBody>
      </p:sp>
      <p:pic>
        <p:nvPicPr>
          <p:cNvPr id="1026" name="Picture 2" descr="With great power, comes great responsibility – theQuotes.me">
            <a:extLst>
              <a:ext uri="{FF2B5EF4-FFF2-40B4-BE49-F238E27FC236}">
                <a16:creationId xmlns:a16="http://schemas.microsoft.com/office/drawing/2014/main" id="{907C806E-C911-C208-0CA3-77ECED7B08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838200"/>
            <a:ext cx="6849534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E3CD2DB-3EA8-CE4F-0371-C32CCA931CE7}"/>
              </a:ext>
            </a:extLst>
          </p:cNvPr>
          <p:cNvSpPr txBox="1"/>
          <p:nvPr/>
        </p:nvSpPr>
        <p:spPr>
          <a:xfrm>
            <a:off x="7543800" y="1143000"/>
            <a:ext cx="4419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You will learn skills that can be used for good and for evil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A61758-B443-47AC-34E5-021319D2630F}"/>
              </a:ext>
            </a:extLst>
          </p:cNvPr>
          <p:cNvSpPr txBox="1"/>
          <p:nvPr/>
        </p:nvSpPr>
        <p:spPr>
          <a:xfrm>
            <a:off x="7467600" y="2719070"/>
            <a:ext cx="3886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You should not use tactics learned in this class on real systems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1919E4D-30FA-C444-A3DC-449C70AF76BB}"/>
              </a:ext>
            </a:extLst>
          </p:cNvPr>
          <p:cNvSpPr txBox="1"/>
          <p:nvPr/>
        </p:nvSpPr>
        <p:spPr>
          <a:xfrm>
            <a:off x="7549243" y="4730562"/>
            <a:ext cx="35573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Use your power for good</a:t>
            </a:r>
          </a:p>
        </p:txBody>
      </p:sp>
    </p:spTree>
    <p:extLst>
      <p:ext uri="{BB962C8B-B14F-4D97-AF65-F5344CB8AC3E}">
        <p14:creationId xmlns:p14="http://schemas.microsoft.com/office/powerpoint/2010/main" val="20943326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24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C34DBE-82CD-492F-A38E-CE30BD809F73}"/>
              </a:ext>
            </a:extLst>
          </p:cNvPr>
          <p:cNvSpPr txBox="1"/>
          <p:nvPr/>
        </p:nvSpPr>
        <p:spPr>
          <a:xfrm>
            <a:off x="304800" y="152400"/>
            <a:ext cx="34419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Reese Pearsall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509BB1-FD40-4479-8526-AB98B8FC2D89}"/>
              </a:ext>
            </a:extLst>
          </p:cNvPr>
          <p:cNvSpPr txBox="1"/>
          <p:nvPr/>
        </p:nvSpPr>
        <p:spPr>
          <a:xfrm>
            <a:off x="3581400" y="381000"/>
            <a:ext cx="11528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(pierce-all)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95B26AE-1763-CCFC-B2F4-334CC41C19A1}"/>
              </a:ext>
            </a:extLst>
          </p:cNvPr>
          <p:cNvSpPr txBox="1"/>
          <p:nvPr/>
        </p:nvSpPr>
        <p:spPr>
          <a:xfrm>
            <a:off x="442658" y="860536"/>
            <a:ext cx="34996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Second year Instructor @MSU</a:t>
            </a:r>
          </a:p>
          <a:p>
            <a:r>
              <a:rPr lang="en-US" b="1" dirty="0">
                <a:solidFill>
                  <a:schemeClr val="accent2"/>
                </a:solidFill>
              </a:rPr>
              <a:t>B.S &amp; M.S @ MSU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A1DF2A0-C3AB-4DBC-9C44-92E89B4C5A93}"/>
              </a:ext>
            </a:extLst>
          </p:cNvPr>
          <p:cNvSpPr txBox="1"/>
          <p:nvPr/>
        </p:nvSpPr>
        <p:spPr>
          <a:xfrm>
            <a:off x="430079" y="1703340"/>
            <a:ext cx="309918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Interests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Cybersecurity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Malware analysis and detection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Cybercrime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Computer Science Education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445159C-2137-097A-B061-84F5853D487D}"/>
              </a:ext>
            </a:extLst>
          </p:cNvPr>
          <p:cNvSpPr txBox="1"/>
          <p:nvPr/>
        </p:nvSpPr>
        <p:spPr>
          <a:xfrm>
            <a:off x="328863" y="3857051"/>
            <a:ext cx="5538696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Experience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Software Engineer and Tester, Techlink  </a:t>
            </a:r>
            <a:r>
              <a:rPr lang="en-US" sz="1200" dirty="0"/>
              <a:t>(Bozeman)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Software Engineer, United States Air Force </a:t>
            </a:r>
            <a:r>
              <a:rPr lang="en-US" sz="1200" dirty="0"/>
              <a:t>(Hill AFB, Utah</a:t>
            </a:r>
            <a:r>
              <a:rPr lang="en-US" sz="16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Software Engineer, Hoplite Industries </a:t>
            </a:r>
            <a:r>
              <a:rPr lang="en-US" sz="1200" dirty="0"/>
              <a:t>(Bozeman)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Graduate Researcher, MSU </a:t>
            </a:r>
            <a:r>
              <a:rPr lang="en-US" sz="1200" dirty="0"/>
              <a:t>(Bozeman)</a:t>
            </a:r>
            <a:endParaRPr lang="en-US" sz="16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F7BB4FB-26BF-37B6-B860-A0C62290B0E9}"/>
              </a:ext>
            </a:extLst>
          </p:cNvPr>
          <p:cNvSpPr txBox="1"/>
          <p:nvPr/>
        </p:nvSpPr>
        <p:spPr>
          <a:xfrm>
            <a:off x="286331" y="5359325"/>
            <a:ext cx="59620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Outside of academia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Video games, New England Patriots, Fantasy Football, </a:t>
            </a:r>
            <a:r>
              <a:rPr lang="en-US" strike="sngStrike" dirty="0"/>
              <a:t>TikTok</a:t>
            </a:r>
            <a:r>
              <a:rPr lang="en-US" dirty="0"/>
              <a:t>, Movies, </a:t>
            </a:r>
            <a:r>
              <a:rPr lang="en-US" dirty="0" err="1"/>
              <a:t>Memes,</a:t>
            </a:r>
            <a:r>
              <a:rPr lang="en-US" i="1" dirty="0" err="1"/>
              <a:t>The</a:t>
            </a:r>
            <a:r>
              <a:rPr lang="en-US" i="1" dirty="0"/>
              <a:t> Bachelor</a:t>
            </a:r>
            <a:r>
              <a:rPr lang="en-US" dirty="0"/>
              <a:t>, Naps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96A9A7C-D665-808D-0AD5-BAA0E1717B4D}"/>
              </a:ext>
            </a:extLst>
          </p:cNvPr>
          <p:cNvSpPr txBox="1"/>
          <p:nvPr/>
        </p:nvSpPr>
        <p:spPr>
          <a:xfrm>
            <a:off x="3413588" y="2162479"/>
            <a:ext cx="14734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Teaching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CSCI 132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CSCI 466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CSCI 476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E51D5E4-BA59-A500-5232-5B4850BE01ED}"/>
              </a:ext>
            </a:extLst>
          </p:cNvPr>
          <p:cNvSpPr txBox="1"/>
          <p:nvPr/>
        </p:nvSpPr>
        <p:spPr>
          <a:xfrm>
            <a:off x="3413588" y="1456307"/>
            <a:ext cx="16658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Hometown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Billings, MT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BAA3858-81C2-A1EC-6804-EDA6CFA4D097}"/>
              </a:ext>
            </a:extLst>
          </p:cNvPr>
          <p:cNvSpPr txBox="1"/>
          <p:nvPr/>
        </p:nvSpPr>
        <p:spPr>
          <a:xfrm>
            <a:off x="3355792" y="3388184"/>
            <a:ext cx="25358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Favorite Cereal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Honey Nut Cheerios</a:t>
            </a:r>
          </a:p>
        </p:txBody>
      </p:sp>
      <p:pic>
        <p:nvPicPr>
          <p:cNvPr id="2" name="Picture 1" descr="A person in a suit smiling&#10;&#10;Description automatically generated with low confidence">
            <a:extLst>
              <a:ext uri="{FF2B5EF4-FFF2-40B4-BE49-F238E27FC236}">
                <a16:creationId xmlns:a16="http://schemas.microsoft.com/office/drawing/2014/main" id="{3F7652C1-8ED2-B43E-8DA0-854D92C5D75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0933" y="29644"/>
            <a:ext cx="2390780" cy="2988475"/>
          </a:xfrm>
          <a:prstGeom prst="rect">
            <a:avLst/>
          </a:prstGeom>
        </p:spPr>
      </p:pic>
      <p:pic>
        <p:nvPicPr>
          <p:cNvPr id="8" name="Picture 4" descr="malware-cluster">
            <a:extLst>
              <a:ext uri="{FF2B5EF4-FFF2-40B4-BE49-F238E27FC236}">
                <a16:creationId xmlns:a16="http://schemas.microsoft.com/office/drawing/2014/main" id="{4DE79C78-58D6-6C97-42D9-5F98BA1060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0912" y="3126557"/>
            <a:ext cx="2057400" cy="3318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A picture containing clipart&#10;&#10;Description automatically generated">
            <a:extLst>
              <a:ext uri="{FF2B5EF4-FFF2-40B4-BE49-F238E27FC236}">
                <a16:creationId xmlns:a16="http://schemas.microsoft.com/office/drawing/2014/main" id="{36CF5DE0-B04E-6BAE-00E6-8206814501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7366" y="3126557"/>
            <a:ext cx="932280" cy="932280"/>
          </a:xfrm>
          <a:prstGeom prst="rect">
            <a:avLst/>
          </a:prstGeom>
        </p:spPr>
      </p:pic>
      <p:pic>
        <p:nvPicPr>
          <p:cNvPr id="11" name="Picture 4" descr="HackerMan (@EmbrazaMan) / Twitter">
            <a:extLst>
              <a:ext uri="{FF2B5EF4-FFF2-40B4-BE49-F238E27FC236}">
                <a16:creationId xmlns:a16="http://schemas.microsoft.com/office/drawing/2014/main" id="{D3066A81-2B23-BDB0-55F4-72966DBFB7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5630" y="2307232"/>
            <a:ext cx="636789" cy="636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A cat lying on a carpet&#10;&#10;Description automatically generated">
            <a:extLst>
              <a:ext uri="{FF2B5EF4-FFF2-40B4-BE49-F238E27FC236}">
                <a16:creationId xmlns:a16="http://schemas.microsoft.com/office/drawing/2014/main" id="{F9EDE409-F6DC-CDEC-C66C-E9E6CAE9466E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778" b="15555"/>
          <a:stretch/>
        </p:blipFill>
        <p:spPr>
          <a:xfrm>
            <a:off x="9409218" y="58598"/>
            <a:ext cx="2427281" cy="2157583"/>
          </a:xfrm>
          <a:prstGeom prst="rect">
            <a:avLst/>
          </a:prstGeom>
        </p:spPr>
      </p:pic>
      <p:pic>
        <p:nvPicPr>
          <p:cNvPr id="13" name="Picture 12" descr="A cat sitting on a table&#10;&#10;Description automatically generated">
            <a:extLst>
              <a:ext uri="{FF2B5EF4-FFF2-40B4-BE49-F238E27FC236}">
                <a16:creationId xmlns:a16="http://schemas.microsoft.com/office/drawing/2014/main" id="{1643DBB0-ECEE-B0C6-403B-C29905C48C61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47" t="22938" r="32727" b="23655"/>
          <a:stretch/>
        </p:blipFill>
        <p:spPr>
          <a:xfrm>
            <a:off x="6248401" y="4170471"/>
            <a:ext cx="1292006" cy="2003308"/>
          </a:xfrm>
          <a:prstGeom prst="rect">
            <a:avLst/>
          </a:prstGeom>
        </p:spPr>
      </p:pic>
      <p:pic>
        <p:nvPicPr>
          <p:cNvPr id="14" name="Picture 2" descr="Breach agent · Valorant character · 1 of 14 heroes">
            <a:extLst>
              <a:ext uri="{FF2B5EF4-FFF2-40B4-BE49-F238E27FC236}">
                <a16:creationId xmlns:a16="http://schemas.microsoft.com/office/drawing/2014/main" id="{82014EC4-D91C-963E-6BF9-8E88917D32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8400" y="2295946"/>
            <a:ext cx="659360" cy="659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4" descr="Shen - Leaguepedia | League of Legends Esports Wiki">
            <a:extLst>
              <a:ext uri="{FF2B5EF4-FFF2-40B4-BE49-F238E27FC236}">
                <a16:creationId xmlns:a16="http://schemas.microsoft.com/office/drawing/2014/main" id="{18AC3AD1-08F2-676A-DDAD-9706A2B44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9106" y="2326403"/>
            <a:ext cx="636789" cy="636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6" descr="TFT: Teamfight Tactics – Apps on Google Play">
            <a:extLst>
              <a:ext uri="{FF2B5EF4-FFF2-40B4-BE49-F238E27FC236}">
                <a16:creationId xmlns:a16="http://schemas.microsoft.com/office/drawing/2014/main" id="{6B6A941D-3285-8B84-D7E8-2271C413D9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06611" y="2318104"/>
            <a:ext cx="625917" cy="625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AFA36E3-011C-79F9-F90B-C97B4542263C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t="10341" r="3573"/>
          <a:stretch/>
        </p:blipFill>
        <p:spPr>
          <a:xfrm>
            <a:off x="9842788" y="3320186"/>
            <a:ext cx="2238832" cy="2701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6909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25</a:t>
            </a:fld>
            <a:endParaRPr lang="en-US" dirty="0"/>
          </a:p>
        </p:txBody>
      </p:sp>
      <p:sp>
        <p:nvSpPr>
          <p:cNvPr id="9" name="object 2">
            <a:extLst>
              <a:ext uri="{FF2B5EF4-FFF2-40B4-BE49-F238E27FC236}">
                <a16:creationId xmlns:a16="http://schemas.microsoft.com/office/drawing/2014/main" id="{785347A0-5F36-7ADA-559C-E49037ED9AEE}"/>
              </a:ext>
            </a:extLst>
          </p:cNvPr>
          <p:cNvSpPr txBox="1">
            <a:spLocks/>
          </p:cNvSpPr>
          <p:nvPr/>
        </p:nvSpPr>
        <p:spPr>
          <a:xfrm>
            <a:off x="381000" y="304800"/>
            <a:ext cx="53340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800" b="1" spc="-50" dirty="0"/>
              <a:t>Contact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2A64ECB-5E89-3482-0872-D76EEABB35CA}"/>
              </a:ext>
            </a:extLst>
          </p:cNvPr>
          <p:cNvSpPr txBox="1"/>
          <p:nvPr/>
        </p:nvSpPr>
        <p:spPr>
          <a:xfrm>
            <a:off x="373310" y="1564568"/>
            <a:ext cx="7465552" cy="2831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Email</a:t>
            </a:r>
            <a:r>
              <a:rPr lang="en-US" dirty="0"/>
              <a:t>: </a:t>
            </a:r>
            <a:r>
              <a:rPr lang="en-US" dirty="0">
                <a:hlinkClick r:id="rId3"/>
              </a:rPr>
              <a:t>reese.pearsall@montana.edu</a:t>
            </a:r>
            <a:r>
              <a:rPr lang="en-US" dirty="0"/>
              <a:t> (I will respond as soon as I can)</a:t>
            </a:r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Office Hours</a:t>
            </a:r>
            <a:r>
              <a:rPr lang="en-US" dirty="0"/>
              <a:t>: Monday, Wednesday, Friday 1:00 – 2:00 PM </a:t>
            </a:r>
          </a:p>
          <a:p>
            <a:r>
              <a:rPr lang="en-US" dirty="0"/>
              <a:t>                       Thursday 1:30-2:30PM</a:t>
            </a:r>
          </a:p>
          <a:p>
            <a:r>
              <a:rPr lang="en-US" dirty="0"/>
              <a:t>	         </a:t>
            </a:r>
            <a:r>
              <a:rPr lang="en-US" i="1" dirty="0"/>
              <a:t>and by appointment</a:t>
            </a:r>
          </a:p>
          <a:p>
            <a:pPr algn="ctr"/>
            <a:endParaRPr lang="en-US" sz="2000" dirty="0"/>
          </a:p>
          <a:p>
            <a:pPr algn="ctr"/>
            <a:r>
              <a:rPr lang="en-US" sz="1400" dirty="0"/>
              <a:t>                             I am in my office a lot. If my door is open, you can always come talk to me</a:t>
            </a:r>
          </a:p>
          <a:p>
            <a:endParaRPr lang="en-US" dirty="0"/>
          </a:p>
          <a:p>
            <a:r>
              <a:rPr lang="en-US" b="1" dirty="0"/>
              <a:t>Office</a:t>
            </a:r>
            <a:r>
              <a:rPr lang="en-US" dirty="0"/>
              <a:t>: Barnard Hall 361</a:t>
            </a:r>
            <a:endParaRPr lang="en-US" b="1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86DDD2F-0C1D-F708-FB18-532D228AB3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3333" r="-501" b="52222"/>
          <a:stretch/>
        </p:blipFill>
        <p:spPr bwMode="auto">
          <a:xfrm>
            <a:off x="7829356" y="1371600"/>
            <a:ext cx="4271204" cy="3168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F020779-0244-0B77-14EE-CD790020B768}"/>
              </a:ext>
            </a:extLst>
          </p:cNvPr>
          <p:cNvSpPr txBox="1"/>
          <p:nvPr/>
        </p:nvSpPr>
        <p:spPr>
          <a:xfrm>
            <a:off x="375272" y="5032752"/>
            <a:ext cx="2362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 am also very responsive on Discord!</a:t>
            </a:r>
          </a:p>
          <a:p>
            <a:r>
              <a:rPr lang="en-US" dirty="0"/>
              <a:t>(@reese_p)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1C17896-43DA-1CA1-A749-F7925EE7B5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66078" y="5331470"/>
            <a:ext cx="2447925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9994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26</a:t>
            </a:fld>
            <a:endParaRPr lang="en-US" dirty="0"/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2A2244A3-8326-B1F0-BB15-BE80F44D6603}"/>
              </a:ext>
            </a:extLst>
          </p:cNvPr>
          <p:cNvSpPr txBox="1">
            <a:spLocks/>
          </p:cNvSpPr>
          <p:nvPr/>
        </p:nvSpPr>
        <p:spPr>
          <a:xfrm>
            <a:off x="381000" y="304800"/>
            <a:ext cx="53340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800" b="1" spc="-50" dirty="0"/>
              <a:t>Logistics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CF818B-97A4-ED0C-9EDA-9E8C1824D35C}"/>
              </a:ext>
            </a:extLst>
          </p:cNvPr>
          <p:cNvSpPr txBox="1"/>
          <p:nvPr/>
        </p:nvSpPr>
        <p:spPr>
          <a:xfrm>
            <a:off x="381000" y="1371600"/>
            <a:ext cx="285206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/>
              <a:t>Class Meetings</a:t>
            </a:r>
          </a:p>
          <a:p>
            <a:r>
              <a:rPr lang="en-US" sz="2400" dirty="0"/>
              <a:t>TR: 3:05 PM – 4:20</a:t>
            </a:r>
          </a:p>
          <a:p>
            <a:r>
              <a:rPr lang="en-US" sz="2400" dirty="0"/>
              <a:t>Romney Hall 315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82B912-8259-450B-F3FE-1AC187FF898C}"/>
              </a:ext>
            </a:extLst>
          </p:cNvPr>
          <p:cNvSpPr txBox="1"/>
          <p:nvPr/>
        </p:nvSpPr>
        <p:spPr>
          <a:xfrm>
            <a:off x="457200" y="3581400"/>
            <a:ext cx="102835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u="sng" dirty="0"/>
              <a:t>Course Website</a:t>
            </a:r>
            <a:r>
              <a:rPr lang="en-US" sz="2000" dirty="0"/>
              <a:t>: </a:t>
            </a:r>
            <a:r>
              <a:rPr lang="en-US" sz="2000" dirty="0">
                <a:hlinkClick r:id="rId3"/>
              </a:rPr>
              <a:t>https://www.cs.montana.edu/pearsall/classes/fall2023/476/main.html</a:t>
            </a:r>
            <a:endParaRPr lang="en-US" sz="20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5B5D93D-2BAC-2827-D00B-A22D91AB6779}"/>
                  </a:ext>
                </a:extLst>
              </p14:cNvPr>
              <p14:cNvContentPartPr/>
              <p14:nvPr/>
            </p14:nvContentPartPr>
            <p14:xfrm>
              <a:off x="10275146" y="3031906"/>
              <a:ext cx="274680" cy="73944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5B5D93D-2BAC-2827-D00B-A22D91AB677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266146" y="3022910"/>
                <a:ext cx="292320" cy="757071"/>
              </a:xfrm>
              <a:prstGeom prst="rect">
                <a:avLst/>
              </a:prstGeom>
            </p:spPr>
          </p:pic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E966F6E5-7A17-2467-919B-D71179ADB87B}"/>
              </a:ext>
            </a:extLst>
          </p:cNvPr>
          <p:cNvSpPr txBox="1"/>
          <p:nvPr/>
        </p:nvSpPr>
        <p:spPr>
          <a:xfrm>
            <a:off x="457200" y="5181600"/>
            <a:ext cx="85619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We will be using Discord for class communication and for announcements</a:t>
            </a:r>
          </a:p>
        </p:txBody>
      </p:sp>
      <p:pic>
        <p:nvPicPr>
          <p:cNvPr id="14" name="Picture 2" descr="Discord - Free social media icons">
            <a:extLst>
              <a:ext uri="{FF2B5EF4-FFF2-40B4-BE49-F238E27FC236}">
                <a16:creationId xmlns:a16="http://schemas.microsoft.com/office/drawing/2014/main" id="{74525F54-9F6B-61F4-28CF-FED9FBBB89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7800" y="4927182"/>
            <a:ext cx="990600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817F40E-EC32-7F3D-4C0D-BB5E483C6CDE}"/>
              </a:ext>
            </a:extLst>
          </p:cNvPr>
          <p:cNvSpPr txBox="1"/>
          <p:nvPr/>
        </p:nvSpPr>
        <p:spPr>
          <a:xfrm>
            <a:off x="1143000" y="5767024"/>
            <a:ext cx="4416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Get your role and change your nickname!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787BBCB-050F-49E0-8B29-0DD6C64E54EC}"/>
              </a:ext>
            </a:extLst>
          </p:cNvPr>
          <p:cNvSpPr txBox="1"/>
          <p:nvPr/>
        </p:nvSpPr>
        <p:spPr>
          <a:xfrm>
            <a:off x="3581400" y="1905000"/>
            <a:ext cx="3429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 lectures will be recorded and put on the website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C9D0A1E-ED2B-EFB8-EE17-85A5FE42DD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62800" y="294689"/>
            <a:ext cx="4571573" cy="2604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4737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27</a:t>
            </a:fld>
            <a:endParaRPr lang="en-US" dirty="0"/>
          </a:p>
        </p:txBody>
      </p:sp>
      <p:sp>
        <p:nvSpPr>
          <p:cNvPr id="9" name="object 2">
            <a:extLst>
              <a:ext uri="{FF2B5EF4-FFF2-40B4-BE49-F238E27FC236}">
                <a16:creationId xmlns:a16="http://schemas.microsoft.com/office/drawing/2014/main" id="{54F8E6AC-376C-0703-7BE1-1F0DA86F3638}"/>
              </a:ext>
            </a:extLst>
          </p:cNvPr>
          <p:cNvSpPr txBox="1">
            <a:spLocks/>
          </p:cNvSpPr>
          <p:nvPr/>
        </p:nvSpPr>
        <p:spPr>
          <a:xfrm>
            <a:off x="381000" y="304800"/>
            <a:ext cx="53340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800" b="1" spc="-50" dirty="0"/>
              <a:t>Prerequisites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8E11FB-74F1-2256-0A62-9595BC294E52}"/>
              </a:ext>
            </a:extLst>
          </p:cNvPr>
          <p:cNvSpPr txBox="1"/>
          <p:nvPr/>
        </p:nvSpPr>
        <p:spPr>
          <a:xfrm>
            <a:off x="533400" y="914400"/>
            <a:ext cx="10432664" cy="36710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CSCI 232- Data Structures and Algorithms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strike="sngStrike" dirty="0">
                <a:solidFill>
                  <a:schemeClr val="bg1">
                    <a:lumMod val="75000"/>
                  </a:schemeClr>
                </a:solidFill>
              </a:rPr>
              <a:t>CSCI 460- Operating Systems (recommended)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strike="sngStrike" dirty="0">
                <a:solidFill>
                  <a:schemeClr val="bg1">
                    <a:lumMod val="75000"/>
                  </a:schemeClr>
                </a:solidFill>
              </a:rPr>
              <a:t>CSCI 466- Networks (recommended)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CSCI 366- Computer Systems (recommended)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CSCI 112- Programming in C (HIGHLY </a:t>
            </a:r>
            <a:r>
              <a:rPr lang="en-US" sz="2400" dirty="0" err="1"/>
              <a:t>HIGHLY</a:t>
            </a:r>
            <a:r>
              <a:rPr lang="en-US" sz="2400" dirty="0"/>
              <a:t> </a:t>
            </a:r>
            <a:r>
              <a:rPr lang="en-US" sz="2400" dirty="0" err="1"/>
              <a:t>HIGHLY</a:t>
            </a:r>
            <a:r>
              <a:rPr lang="en-US" sz="2400" dirty="0"/>
              <a:t> recommended)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6055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28</a:t>
            </a:fld>
            <a:endParaRPr lang="en-US" dirty="0"/>
          </a:p>
        </p:txBody>
      </p:sp>
      <p:sp>
        <p:nvSpPr>
          <p:cNvPr id="9" name="object 2">
            <a:extLst>
              <a:ext uri="{FF2B5EF4-FFF2-40B4-BE49-F238E27FC236}">
                <a16:creationId xmlns:a16="http://schemas.microsoft.com/office/drawing/2014/main" id="{54F8E6AC-376C-0703-7BE1-1F0DA86F3638}"/>
              </a:ext>
            </a:extLst>
          </p:cNvPr>
          <p:cNvSpPr txBox="1">
            <a:spLocks/>
          </p:cNvSpPr>
          <p:nvPr/>
        </p:nvSpPr>
        <p:spPr>
          <a:xfrm>
            <a:off x="381000" y="304800"/>
            <a:ext cx="53340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800" b="1" spc="-50" dirty="0"/>
              <a:t>Prerequisites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8E11FB-74F1-2256-0A62-9595BC294E52}"/>
              </a:ext>
            </a:extLst>
          </p:cNvPr>
          <p:cNvSpPr txBox="1"/>
          <p:nvPr/>
        </p:nvSpPr>
        <p:spPr>
          <a:xfrm>
            <a:off x="533400" y="914400"/>
            <a:ext cx="10730823" cy="46750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CSCI 232- Data Structures and Algorithms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CSCI 366- Computer Systems (recommended)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CSCI 112- Programming in C (HIGHLY </a:t>
            </a:r>
            <a:r>
              <a:rPr lang="en-US" sz="2400" dirty="0" err="1"/>
              <a:t>HIGHLY</a:t>
            </a:r>
            <a:r>
              <a:rPr lang="en-US" sz="2400" dirty="0"/>
              <a:t> </a:t>
            </a:r>
            <a:r>
              <a:rPr lang="en-US" sz="2400" dirty="0" err="1"/>
              <a:t>HIGHLY</a:t>
            </a:r>
            <a:r>
              <a:rPr lang="en-US" sz="2400" dirty="0"/>
              <a:t> recommended)</a:t>
            </a:r>
            <a:endParaRPr lang="en-US" dirty="0"/>
          </a:p>
          <a:p>
            <a:pPr>
              <a:lnSpc>
                <a:spcPct val="200000"/>
              </a:lnSpc>
            </a:pPr>
            <a:r>
              <a:rPr lang="en-US" sz="2000" dirty="0"/>
              <a:t>Before taking this class, I expect you to be comfortable with 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Basic Python and C programming</a:t>
            </a:r>
          </a:p>
          <a:p>
            <a:pPr marL="285750" lvl="2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Basic Linux command line navigation</a:t>
            </a:r>
          </a:p>
          <a:p>
            <a:pPr marL="285750" lvl="2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Basic computer architecture (Memory, CPU, Assembly, Hex, OS, </a:t>
            </a:r>
            <a:r>
              <a:rPr lang="en-US" sz="2000" dirty="0" err="1"/>
              <a:t>etc</a:t>
            </a:r>
            <a:r>
              <a:rPr lang="en-US" sz="2000" dirty="0"/>
              <a:t> ) </a:t>
            </a:r>
            <a:r>
              <a:rPr lang="en-US" sz="1200" dirty="0"/>
              <a:t>we will review this</a:t>
            </a:r>
            <a:endParaRPr 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27422845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29</a:t>
            </a:fld>
            <a:endParaRPr lang="en-US" dirty="0"/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3A85D90B-0465-0F17-3D06-2EC5F4408976}"/>
              </a:ext>
            </a:extLst>
          </p:cNvPr>
          <p:cNvSpPr txBox="1">
            <a:spLocks/>
          </p:cNvSpPr>
          <p:nvPr/>
        </p:nvSpPr>
        <p:spPr>
          <a:xfrm>
            <a:off x="381000" y="304800"/>
            <a:ext cx="53340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800" b="1" spc="-50" dirty="0"/>
              <a:t>Schedule</a:t>
            </a:r>
          </a:p>
        </p:txBody>
      </p:sp>
      <p:pic>
        <p:nvPicPr>
          <p:cNvPr id="2050" name="Picture 2" descr="Ryan Beckford Hackerman HD Template | Ryan Beckford | Funny gaming memes,  Glasses meme, Memes">
            <a:extLst>
              <a:ext uri="{FF2B5EF4-FFF2-40B4-BE49-F238E27FC236}">
                <a16:creationId xmlns:a16="http://schemas.microsoft.com/office/drawing/2014/main" id="{376AA62F-FBD6-409A-898F-AF1C71A690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2057400"/>
            <a:ext cx="304800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68852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81BB07-87D8-DDF6-BA1D-199FDDDFB7D7}"/>
              </a:ext>
            </a:extLst>
          </p:cNvPr>
          <p:cNvSpPr txBox="1"/>
          <p:nvPr/>
        </p:nvSpPr>
        <p:spPr>
          <a:xfrm>
            <a:off x="304800" y="152400"/>
            <a:ext cx="28184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Securing an asset</a:t>
            </a:r>
          </a:p>
        </p:txBody>
      </p:sp>
      <p:pic>
        <p:nvPicPr>
          <p:cNvPr id="8" name="Picture 7" descr="A picture containing map&#10;&#10;Description automatically generated">
            <a:extLst>
              <a:ext uri="{FF2B5EF4-FFF2-40B4-BE49-F238E27FC236}">
                <a16:creationId xmlns:a16="http://schemas.microsoft.com/office/drawing/2014/main" id="{1D27737B-C78E-2A2A-8CA0-3AEB14DBC9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785528"/>
            <a:ext cx="9296400" cy="5286943"/>
          </a:xfrm>
          <a:prstGeom prst="rect">
            <a:avLst/>
          </a:prstGeom>
        </p:spPr>
      </p:pic>
      <p:pic>
        <p:nvPicPr>
          <p:cNvPr id="2050" name="Picture 2" descr="Motor vehicle,Mode of transport,Clip art,Vehicle,Coloring  book,Graphics,Line art #135200 - Free Icon Library">
            <a:extLst>
              <a:ext uri="{FF2B5EF4-FFF2-40B4-BE49-F238E27FC236}">
                <a16:creationId xmlns:a16="http://schemas.microsoft.com/office/drawing/2014/main" id="{1B3E8DEE-25A1-FE02-B26E-96B6115448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1676400"/>
            <a:ext cx="5334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Motor vehicle,Mode of transport,Clip art,Vehicle,Coloring  book,Graphics,Line art #135200 - Free Icon Library">
            <a:extLst>
              <a:ext uri="{FF2B5EF4-FFF2-40B4-BE49-F238E27FC236}">
                <a16:creationId xmlns:a16="http://schemas.microsoft.com/office/drawing/2014/main" id="{BFA95DC0-2E00-F169-0B97-5D3FC3BA75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2438400"/>
            <a:ext cx="5334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Graphic 14" descr="Convertible with solid fill">
            <a:extLst>
              <a:ext uri="{FF2B5EF4-FFF2-40B4-BE49-F238E27FC236}">
                <a16:creationId xmlns:a16="http://schemas.microsoft.com/office/drawing/2014/main" id="{6646F749-E848-81B3-BE91-581A4F8FBC0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flipH="1">
            <a:off x="3352800" y="1143000"/>
            <a:ext cx="914400" cy="914400"/>
          </a:xfrm>
          <a:prstGeom prst="rect">
            <a:avLst/>
          </a:prstGeom>
        </p:spPr>
      </p:pic>
      <p:pic>
        <p:nvPicPr>
          <p:cNvPr id="16" name="Graphic 15" descr="Convertible with solid fill">
            <a:extLst>
              <a:ext uri="{FF2B5EF4-FFF2-40B4-BE49-F238E27FC236}">
                <a16:creationId xmlns:a16="http://schemas.microsoft.com/office/drawing/2014/main" id="{E1142AA4-11CA-65D0-E9B8-489F004929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flipH="1">
            <a:off x="8686800" y="1676400"/>
            <a:ext cx="914400" cy="914400"/>
          </a:xfrm>
          <a:prstGeom prst="rect">
            <a:avLst/>
          </a:prstGeom>
        </p:spPr>
      </p:pic>
      <p:pic>
        <p:nvPicPr>
          <p:cNvPr id="17" name="Picture 2" descr="Motor vehicle,Mode of transport,Clip art,Vehicle,Coloring  book,Graphics,Line art #135200 - Free Icon Library">
            <a:extLst>
              <a:ext uri="{FF2B5EF4-FFF2-40B4-BE49-F238E27FC236}">
                <a16:creationId xmlns:a16="http://schemas.microsoft.com/office/drawing/2014/main" id="{557F064A-F776-E41F-5DDB-5581A1FA09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134100" y="1676400"/>
            <a:ext cx="5334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482E3A6-4517-BF71-42DB-AB30D3B19C63}"/>
              </a:ext>
            </a:extLst>
          </p:cNvPr>
          <p:cNvSpPr txBox="1"/>
          <p:nvPr/>
        </p:nvSpPr>
        <p:spPr>
          <a:xfrm>
            <a:off x="5695779" y="4222723"/>
            <a:ext cx="4762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need to secure the area around the bank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959D997-8B02-CB59-B6F5-9B3A8DCF5712}"/>
              </a:ext>
            </a:extLst>
          </p:cNvPr>
          <p:cNvSpPr txBox="1"/>
          <p:nvPr/>
        </p:nvSpPr>
        <p:spPr>
          <a:xfrm>
            <a:off x="6301938" y="4656247"/>
            <a:ext cx="32992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Only people that are allowed should be able to pass into the bank</a:t>
            </a:r>
          </a:p>
        </p:txBody>
      </p:sp>
    </p:spTree>
    <p:extLst>
      <p:ext uri="{BB962C8B-B14F-4D97-AF65-F5344CB8AC3E}">
        <p14:creationId xmlns:p14="http://schemas.microsoft.com/office/powerpoint/2010/main" val="33608886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30</a:t>
            </a:fld>
            <a:endParaRPr lang="en-US" dirty="0"/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id="{881D31AE-E5B8-9582-0EFA-043CCAB31A5D}"/>
              </a:ext>
            </a:extLst>
          </p:cNvPr>
          <p:cNvSpPr txBox="1">
            <a:spLocks/>
          </p:cNvSpPr>
          <p:nvPr/>
        </p:nvSpPr>
        <p:spPr>
          <a:xfrm>
            <a:off x="381000" y="304800"/>
            <a:ext cx="53340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800" b="1" spc="-50" dirty="0"/>
              <a:t>Course Questionnaire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93BB89-3D86-29D8-85CF-33BE365BB1DA}"/>
              </a:ext>
            </a:extLst>
          </p:cNvPr>
          <p:cNvSpPr txBox="1"/>
          <p:nvPr/>
        </p:nvSpPr>
        <p:spPr>
          <a:xfrm>
            <a:off x="6477000" y="1981200"/>
            <a:ext cx="3886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Please take some time to do the course questionnaire today or tomorrow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BDEEA9-C4C3-39EE-AC1A-EA60A1EC5B96}"/>
              </a:ext>
            </a:extLst>
          </p:cNvPr>
          <p:cNvSpPr txBox="1"/>
          <p:nvPr/>
        </p:nvSpPr>
        <p:spPr>
          <a:xfrm>
            <a:off x="6477000" y="3748621"/>
            <a:ext cx="5029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Your answers are important to me and will help make this class a better experience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E05AA29-0364-E14D-1392-6676492421E1}"/>
              </a:ext>
            </a:extLst>
          </p:cNvPr>
          <p:cNvSpPr txBox="1"/>
          <p:nvPr/>
        </p:nvSpPr>
        <p:spPr>
          <a:xfrm>
            <a:off x="6477000" y="5146710"/>
            <a:ext cx="4114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Part of your grade for Lab 0 will be for completing the questionnaire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1FCCFFD-15FD-5290-0E8F-5AE7EDF410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1248269"/>
            <a:ext cx="4330086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9967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31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D726CB-17DF-4C38-AD59-7CFC94DE09A4}"/>
              </a:ext>
            </a:extLst>
          </p:cNvPr>
          <p:cNvSpPr txBox="1"/>
          <p:nvPr/>
        </p:nvSpPr>
        <p:spPr>
          <a:xfrm>
            <a:off x="634490" y="5257800"/>
            <a:ext cx="68331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 will </a:t>
            </a:r>
            <a:r>
              <a:rPr 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not</a:t>
            </a:r>
            <a:r>
              <a:rPr lang="en-US" dirty="0"/>
              <a:t> require you to get the textbook, but it is a great resource for learning the material and doing the assignments</a:t>
            </a:r>
          </a:p>
        </p:txBody>
      </p:sp>
      <p:sp>
        <p:nvSpPr>
          <p:cNvPr id="9" name="object 2">
            <a:extLst>
              <a:ext uri="{FF2B5EF4-FFF2-40B4-BE49-F238E27FC236}">
                <a16:creationId xmlns:a16="http://schemas.microsoft.com/office/drawing/2014/main" id="{E9EF3C27-CDCF-7F1A-839B-8570ED1D57ED}"/>
              </a:ext>
            </a:extLst>
          </p:cNvPr>
          <p:cNvSpPr txBox="1">
            <a:spLocks/>
          </p:cNvSpPr>
          <p:nvPr/>
        </p:nvSpPr>
        <p:spPr>
          <a:xfrm>
            <a:off x="381000" y="304800"/>
            <a:ext cx="53340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800" b="1" spc="-50" dirty="0"/>
              <a:t>Textbook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ED4602D-1433-D5C3-97CE-9CF5076F97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033624"/>
            <a:ext cx="9448800" cy="3894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7354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32</a:t>
            </a:fld>
            <a:endParaRPr lang="en-US" dirty="0"/>
          </a:p>
        </p:txBody>
      </p:sp>
      <p:sp>
        <p:nvSpPr>
          <p:cNvPr id="9" name="object 2">
            <a:extLst>
              <a:ext uri="{FF2B5EF4-FFF2-40B4-BE49-F238E27FC236}">
                <a16:creationId xmlns:a16="http://schemas.microsoft.com/office/drawing/2014/main" id="{E9EF3C27-CDCF-7F1A-839B-8570ED1D57ED}"/>
              </a:ext>
            </a:extLst>
          </p:cNvPr>
          <p:cNvSpPr txBox="1">
            <a:spLocks/>
          </p:cNvSpPr>
          <p:nvPr/>
        </p:nvSpPr>
        <p:spPr>
          <a:xfrm>
            <a:off x="533720" y="113248"/>
            <a:ext cx="53340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800" b="1" spc="-50" dirty="0"/>
              <a:t>SEED Labs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D58BA3E-3F78-9309-C573-BAE41820B8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6127" y="113248"/>
            <a:ext cx="4628943" cy="2833687"/>
          </a:xfrm>
          <a:prstGeom prst="rect">
            <a:avLst/>
          </a:prstGeom>
        </p:spPr>
      </p:pic>
      <p:pic>
        <p:nvPicPr>
          <p:cNvPr id="7170" name="Picture 2" descr="Containers vs Virtual Machines (VMs): Critical Differences to Understand">
            <a:extLst>
              <a:ext uri="{FF2B5EF4-FFF2-40B4-BE49-F238E27FC236}">
                <a16:creationId xmlns:a16="http://schemas.microsoft.com/office/drawing/2014/main" id="{F048752A-F44C-5CD5-C9D1-9031E3F730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3082804"/>
            <a:ext cx="3324225" cy="3337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460B66A-C768-4B94-E1E1-4492058756A1}"/>
              </a:ext>
            </a:extLst>
          </p:cNvPr>
          <p:cNvSpPr txBox="1"/>
          <p:nvPr/>
        </p:nvSpPr>
        <p:spPr>
          <a:xfrm>
            <a:off x="1066800" y="883760"/>
            <a:ext cx="462894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majority of work for this class will be done on the SEED Labs virtual machine</a:t>
            </a:r>
          </a:p>
          <a:p>
            <a:endParaRPr lang="en-US" dirty="0"/>
          </a:p>
          <a:p>
            <a:r>
              <a:rPr lang="en-US" dirty="0"/>
              <a:t>On Tuesday we will walk through the installation process together</a:t>
            </a:r>
          </a:p>
        </p:txBody>
      </p:sp>
      <p:pic>
        <p:nvPicPr>
          <p:cNvPr id="19" name="Picture 1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09097DF-3CF0-90AE-D7AA-6C65F871CA6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930" y="2946935"/>
            <a:ext cx="6435324" cy="333736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7349003-FAE5-5E76-74C1-00CC9190BF50}"/>
              </a:ext>
            </a:extLst>
          </p:cNvPr>
          <p:cNvSpPr txBox="1"/>
          <p:nvPr/>
        </p:nvSpPr>
        <p:spPr>
          <a:xfrm>
            <a:off x="5080917" y="1622424"/>
            <a:ext cx="2057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It will be helpful if you download this file </a:t>
            </a:r>
            <a:r>
              <a:rPr lang="en-US" b="1" dirty="0">
                <a:solidFill>
                  <a:srgbClr val="FF0000"/>
                </a:solidFill>
              </a:rPr>
              <a:t>before</a:t>
            </a:r>
            <a:r>
              <a:rPr lang="en-US" dirty="0"/>
              <a:t> class on Tuesday.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AA54C120-C7EA-161D-DAE5-8149AA6187B6}"/>
                  </a:ext>
                </a:extLst>
              </p14:cNvPr>
              <p14:cNvContentPartPr/>
              <p14:nvPr/>
            </p14:nvContentPartPr>
            <p14:xfrm>
              <a:off x="7294706" y="1431706"/>
              <a:ext cx="1025280" cy="3402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AA54C120-C7EA-161D-DAE5-8149AA6187B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285706" y="1423066"/>
                <a:ext cx="1042920" cy="35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D0EF4EA3-9F1B-9A5E-FB6D-4BD46D12CDE2}"/>
                  </a:ext>
                </a:extLst>
              </p14:cNvPr>
              <p14:cNvContentPartPr/>
              <p14:nvPr/>
            </p14:nvContentPartPr>
            <p14:xfrm>
              <a:off x="6212186" y="1410106"/>
              <a:ext cx="1018800" cy="2610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D0EF4EA3-9F1B-9A5E-FB6D-4BD46D12CDE2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203186" y="1401466"/>
                <a:ext cx="1036440" cy="278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062728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33</a:t>
            </a:fld>
            <a:endParaRPr lang="en-US" dirty="0"/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30EC2589-D199-193C-DFE6-E0B990517874}"/>
              </a:ext>
            </a:extLst>
          </p:cNvPr>
          <p:cNvSpPr txBox="1">
            <a:spLocks/>
          </p:cNvSpPr>
          <p:nvPr/>
        </p:nvSpPr>
        <p:spPr>
          <a:xfrm>
            <a:off x="381000" y="304800"/>
            <a:ext cx="53340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800" b="1" spc="-50" dirty="0"/>
              <a:t>Grading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013C44E-C5FA-2913-39C8-1EE0BE5049F0}"/>
              </a:ext>
            </a:extLst>
          </p:cNvPr>
          <p:cNvSpPr txBox="1"/>
          <p:nvPr/>
        </p:nvSpPr>
        <p:spPr>
          <a:xfrm>
            <a:off x="1066800" y="1524000"/>
            <a:ext cx="2832827" cy="16684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70%  Labs (11 or 12)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15%  Research Project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15% Final Exam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92051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34</a:t>
            </a:fld>
            <a:endParaRPr lang="en-US" dirty="0"/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id="{1F434A6E-7129-D7D3-3CC4-FF2A8C3A1478}"/>
              </a:ext>
            </a:extLst>
          </p:cNvPr>
          <p:cNvSpPr txBox="1">
            <a:spLocks/>
          </p:cNvSpPr>
          <p:nvPr/>
        </p:nvSpPr>
        <p:spPr>
          <a:xfrm>
            <a:off x="381000" y="304800"/>
            <a:ext cx="53340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800" b="1" spc="-50" dirty="0"/>
              <a:t>Grading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A62768-8A0B-4AA0-3DB6-5D89CF684080}"/>
              </a:ext>
            </a:extLst>
          </p:cNvPr>
          <p:cNvSpPr txBox="1"/>
          <p:nvPr/>
        </p:nvSpPr>
        <p:spPr>
          <a:xfrm>
            <a:off x="457200" y="1399571"/>
            <a:ext cx="9092554" cy="36381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70%  Labs </a:t>
            </a:r>
            <a:r>
              <a:rPr lang="en-US" sz="2000" dirty="0"/>
              <a:t>(11 or 12)</a:t>
            </a:r>
          </a:p>
          <a:p>
            <a:pPr marL="285750" lvl="2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000" dirty="0"/>
              <a:t>Learn by doing, which will enhance your understanding of computer security</a:t>
            </a:r>
          </a:p>
          <a:p>
            <a:pPr marL="285750" lvl="2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000" dirty="0"/>
              <a:t>We will use the VM to replicate the attacks we discuss in lecture</a:t>
            </a:r>
          </a:p>
          <a:p>
            <a:pPr marL="285750" lvl="2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000" dirty="0"/>
              <a:t>Follow the instructions, and record your observations and output</a:t>
            </a:r>
          </a:p>
          <a:p>
            <a:pPr marL="285750" lvl="2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000" dirty="0"/>
              <a:t>Submitted to D2L as a PDF</a:t>
            </a:r>
          </a:p>
          <a:p>
            <a:pPr lvl="2">
              <a:lnSpc>
                <a:spcPct val="20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8728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35</a:t>
            </a:fld>
            <a:endParaRPr lang="en-US" dirty="0"/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id="{1F434A6E-7129-D7D3-3CC4-FF2A8C3A1478}"/>
              </a:ext>
            </a:extLst>
          </p:cNvPr>
          <p:cNvSpPr txBox="1">
            <a:spLocks/>
          </p:cNvSpPr>
          <p:nvPr/>
        </p:nvSpPr>
        <p:spPr>
          <a:xfrm>
            <a:off x="381000" y="304800"/>
            <a:ext cx="53340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800" b="1" spc="-50" dirty="0"/>
              <a:t>Grading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6BD4873-90DE-B7D9-FD99-9DA86A8BA994}"/>
              </a:ext>
            </a:extLst>
          </p:cNvPr>
          <p:cNvSpPr txBox="1"/>
          <p:nvPr/>
        </p:nvSpPr>
        <p:spPr>
          <a:xfrm>
            <a:off x="457200" y="1399571"/>
            <a:ext cx="10102446" cy="30746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15%</a:t>
            </a:r>
            <a:r>
              <a:rPr lang="en-US" sz="2000" dirty="0"/>
              <a:t>  </a:t>
            </a:r>
            <a:r>
              <a:rPr lang="en-US" sz="2000" b="1" dirty="0"/>
              <a:t>Research Project</a:t>
            </a:r>
            <a:endParaRPr lang="en-US" sz="2000" dirty="0"/>
          </a:p>
          <a:p>
            <a:pPr marL="285750" lvl="2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000" dirty="0"/>
              <a:t>You will explore a cybersecurity-related topic of your choice  </a:t>
            </a:r>
            <a:r>
              <a:rPr lang="en-US" sz="1200" dirty="0"/>
              <a:t>(one we did </a:t>
            </a:r>
            <a:r>
              <a:rPr lang="en-US" sz="1200" i="1" dirty="0"/>
              <a:t>not</a:t>
            </a:r>
            <a:r>
              <a:rPr lang="en-US" sz="1200" dirty="0"/>
              <a:t> discuss in class)</a:t>
            </a:r>
            <a:endParaRPr lang="en-US" sz="2000" dirty="0"/>
          </a:p>
          <a:p>
            <a:pPr marL="285750" lvl="2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000" dirty="0"/>
              <a:t>You will have a choice of writing a paper </a:t>
            </a:r>
            <a:r>
              <a:rPr lang="en-US" sz="2000" i="1" dirty="0"/>
              <a:t>or</a:t>
            </a:r>
            <a:r>
              <a:rPr lang="en-US" sz="2000" dirty="0"/>
              <a:t> creating a video presentation on the topic</a:t>
            </a:r>
          </a:p>
          <a:p>
            <a:pPr marL="285750" lvl="2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000" dirty="0"/>
              <a:t>You can submit it at any point in the semester, but deadline is November 16</a:t>
            </a:r>
            <a:r>
              <a:rPr lang="en-US" sz="2000" baseline="30000" dirty="0"/>
              <a:t>th</a:t>
            </a:r>
            <a:r>
              <a:rPr lang="en-US" sz="2000" dirty="0"/>
              <a:t> </a:t>
            </a:r>
          </a:p>
          <a:p>
            <a:pPr marL="285750" lvl="2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000" dirty="0"/>
              <a:t>You must get your topic approved by Reese first</a:t>
            </a:r>
          </a:p>
        </p:txBody>
      </p:sp>
    </p:spTree>
    <p:extLst>
      <p:ext uri="{BB962C8B-B14F-4D97-AF65-F5344CB8AC3E}">
        <p14:creationId xmlns:p14="http://schemas.microsoft.com/office/powerpoint/2010/main" val="19918278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36</a:t>
            </a:fld>
            <a:endParaRPr lang="en-US" dirty="0"/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BE09DD92-78F1-6FD4-BC07-C6D7C7B64FD6}"/>
              </a:ext>
            </a:extLst>
          </p:cNvPr>
          <p:cNvSpPr txBox="1">
            <a:spLocks/>
          </p:cNvSpPr>
          <p:nvPr/>
        </p:nvSpPr>
        <p:spPr>
          <a:xfrm>
            <a:off x="381000" y="304800"/>
            <a:ext cx="53340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800" b="1" spc="-50" dirty="0"/>
              <a:t>Grading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7C7ABB-363B-C5F9-1F19-2E3F1C3F7556}"/>
              </a:ext>
            </a:extLst>
          </p:cNvPr>
          <p:cNvSpPr txBox="1"/>
          <p:nvPr/>
        </p:nvSpPr>
        <p:spPr>
          <a:xfrm>
            <a:off x="792480" y="1447800"/>
            <a:ext cx="9906000" cy="24590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15% Final Exam</a:t>
            </a:r>
            <a:endParaRPr lang="en-US" sz="2000" b="1" dirty="0">
              <a:solidFill>
                <a:srgbClr val="FF0000"/>
              </a:solidFill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000" dirty="0"/>
              <a:t>Cumulative exam that covers content from the entire semester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000" dirty="0"/>
              <a:t>Exam consists of short answer questions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000" dirty="0"/>
              <a:t>Will take place during finals week (in-person)</a:t>
            </a:r>
          </a:p>
        </p:txBody>
      </p:sp>
    </p:spTree>
    <p:extLst>
      <p:ext uri="{BB962C8B-B14F-4D97-AF65-F5344CB8AC3E}">
        <p14:creationId xmlns:p14="http://schemas.microsoft.com/office/powerpoint/2010/main" val="12974570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37</a:t>
            </a:fld>
            <a:endParaRPr lang="en-US" dirty="0"/>
          </a:p>
        </p:txBody>
      </p:sp>
      <p:sp>
        <p:nvSpPr>
          <p:cNvPr id="9" name="object 2">
            <a:extLst>
              <a:ext uri="{FF2B5EF4-FFF2-40B4-BE49-F238E27FC236}">
                <a16:creationId xmlns:a16="http://schemas.microsoft.com/office/drawing/2014/main" id="{0E217E62-B5C5-573A-BBA6-0726E226C758}"/>
              </a:ext>
            </a:extLst>
          </p:cNvPr>
          <p:cNvSpPr txBox="1">
            <a:spLocks/>
          </p:cNvSpPr>
          <p:nvPr/>
        </p:nvSpPr>
        <p:spPr>
          <a:xfrm>
            <a:off x="381000" y="304800"/>
            <a:ext cx="53340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800" b="1" spc="-50" dirty="0"/>
              <a:t>Late Assignment Policy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211B7C-271D-B5EF-9EAF-44D09C2A06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93316"/>
            <a:ext cx="12192000" cy="2671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9161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38</a:t>
            </a:fld>
            <a:endParaRPr lang="en-US" dirty="0"/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id="{871CEC8C-A069-DE34-4B07-61E368E441E3}"/>
              </a:ext>
            </a:extLst>
          </p:cNvPr>
          <p:cNvSpPr txBox="1">
            <a:spLocks/>
          </p:cNvSpPr>
          <p:nvPr/>
        </p:nvSpPr>
        <p:spPr>
          <a:xfrm>
            <a:off x="381000" y="304800"/>
            <a:ext cx="53340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800" b="1" spc="-50" dirty="0"/>
              <a:t>Grading Scale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2F36785-4291-7EF9-7A62-CCB597BF83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454277"/>
            <a:ext cx="2085975" cy="394944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1C05E86-1CA8-2394-A0FA-D7AF7CBC190F}"/>
              </a:ext>
            </a:extLst>
          </p:cNvPr>
          <p:cNvSpPr txBox="1"/>
          <p:nvPr/>
        </p:nvSpPr>
        <p:spPr>
          <a:xfrm>
            <a:off x="3200400" y="1676400"/>
            <a:ext cx="5486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At the end of the semester, if you are within 1% of the next letter grade, I will bump you up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44AD94-343D-6CAC-2576-0C52A11CC946}"/>
              </a:ext>
            </a:extLst>
          </p:cNvPr>
          <p:cNvSpPr txBox="1"/>
          <p:nvPr/>
        </p:nvSpPr>
        <p:spPr>
          <a:xfrm>
            <a:off x="3124200" y="3352800"/>
            <a:ext cx="5257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 will not curve exams or final grades unless it is needed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D58CC57-8680-A8F0-6757-546405F9C0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6200" y="4291871"/>
            <a:ext cx="4492703" cy="2159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75152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39</a:t>
            </a:fld>
            <a:endParaRPr lang="en-US" dirty="0"/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id="{A0C86BE3-6B2C-4629-9AA0-DC1F912978AE}"/>
              </a:ext>
            </a:extLst>
          </p:cNvPr>
          <p:cNvSpPr txBox="1">
            <a:spLocks/>
          </p:cNvSpPr>
          <p:nvPr/>
        </p:nvSpPr>
        <p:spPr>
          <a:xfrm>
            <a:off x="381000" y="304800"/>
            <a:ext cx="53340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800" b="1" spc="-50" dirty="0"/>
              <a:t>Plagiarism and Academic Misconduct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E71EB00-645B-613B-06A3-9C47F154751F}"/>
              </a:ext>
            </a:extLst>
          </p:cNvPr>
          <p:cNvSpPr/>
          <p:nvPr/>
        </p:nvSpPr>
        <p:spPr>
          <a:xfrm>
            <a:off x="762000" y="1371600"/>
            <a:ext cx="10880065" cy="1240898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Wave4">
              <a:avLst/>
            </a:prstTxWarp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ctr"/>
            <a:r>
              <a:rPr 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Plagiarism and cheating is very not cool</a:t>
            </a:r>
          </a:p>
        </p:txBody>
      </p:sp>
    </p:spTree>
    <p:extLst>
      <p:ext uri="{BB962C8B-B14F-4D97-AF65-F5344CB8AC3E}">
        <p14:creationId xmlns:p14="http://schemas.microsoft.com/office/powerpoint/2010/main" val="3837419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81BB07-87D8-DDF6-BA1D-199FDDDFB7D7}"/>
              </a:ext>
            </a:extLst>
          </p:cNvPr>
          <p:cNvSpPr txBox="1"/>
          <p:nvPr/>
        </p:nvSpPr>
        <p:spPr>
          <a:xfrm>
            <a:off x="304800" y="152400"/>
            <a:ext cx="28184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Securing an asset</a:t>
            </a:r>
          </a:p>
        </p:txBody>
      </p:sp>
      <p:pic>
        <p:nvPicPr>
          <p:cNvPr id="18" name="Picture 17" descr="A picture containing map&#10;&#10;Description automatically generated">
            <a:extLst>
              <a:ext uri="{FF2B5EF4-FFF2-40B4-BE49-F238E27FC236}">
                <a16:creationId xmlns:a16="http://schemas.microsoft.com/office/drawing/2014/main" id="{E2D4DF4F-BDAE-A11B-DF8F-95D2E9440A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785528"/>
            <a:ext cx="9296400" cy="5286943"/>
          </a:xfrm>
          <a:prstGeom prst="rect">
            <a:avLst/>
          </a:prstGeom>
        </p:spPr>
      </p:pic>
      <p:pic>
        <p:nvPicPr>
          <p:cNvPr id="20" name="Picture 19" descr="Map&#10;&#10;Description automatically generated">
            <a:extLst>
              <a:ext uri="{FF2B5EF4-FFF2-40B4-BE49-F238E27FC236}">
                <a16:creationId xmlns:a16="http://schemas.microsoft.com/office/drawing/2014/main" id="{1796C5C7-4D98-D6E9-8821-59568C59C0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775015"/>
            <a:ext cx="9296400" cy="5286943"/>
          </a:xfrm>
          <a:prstGeom prst="rect">
            <a:avLst/>
          </a:prstGeom>
        </p:spPr>
      </p:pic>
      <p:pic>
        <p:nvPicPr>
          <p:cNvPr id="21" name="Picture 2" descr="Motor vehicle,Mode of transport,Clip art,Vehicle,Coloring  book,Graphics,Line art #135200 - Free Icon Library">
            <a:extLst>
              <a:ext uri="{FF2B5EF4-FFF2-40B4-BE49-F238E27FC236}">
                <a16:creationId xmlns:a16="http://schemas.microsoft.com/office/drawing/2014/main" id="{E935D237-FE91-40DA-8DCE-CCB46A3AB1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1676400"/>
            <a:ext cx="5334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Motor vehicle,Mode of transport,Clip art,Vehicle,Coloring  book,Graphics,Line art #135200 - Free Icon Library">
            <a:extLst>
              <a:ext uri="{FF2B5EF4-FFF2-40B4-BE49-F238E27FC236}">
                <a16:creationId xmlns:a16="http://schemas.microsoft.com/office/drawing/2014/main" id="{8E2DCE14-0B1A-EF90-ADDE-6B816525C3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2438400"/>
            <a:ext cx="5334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Graphic 24" descr="Convertible with solid fill">
            <a:extLst>
              <a:ext uri="{FF2B5EF4-FFF2-40B4-BE49-F238E27FC236}">
                <a16:creationId xmlns:a16="http://schemas.microsoft.com/office/drawing/2014/main" id="{E2D37DAA-B1BD-A0AA-84B6-DB62961B2CC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3352800" y="1143000"/>
            <a:ext cx="914400" cy="914400"/>
          </a:xfrm>
          <a:prstGeom prst="rect">
            <a:avLst/>
          </a:prstGeom>
        </p:spPr>
      </p:pic>
      <p:pic>
        <p:nvPicPr>
          <p:cNvPr id="26" name="Graphic 25" descr="Convertible with solid fill">
            <a:extLst>
              <a:ext uri="{FF2B5EF4-FFF2-40B4-BE49-F238E27FC236}">
                <a16:creationId xmlns:a16="http://schemas.microsoft.com/office/drawing/2014/main" id="{A29CEE81-E237-F986-BA3F-436D276901B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8686800" y="1676400"/>
            <a:ext cx="914400" cy="914400"/>
          </a:xfrm>
          <a:prstGeom prst="rect">
            <a:avLst/>
          </a:prstGeom>
        </p:spPr>
      </p:pic>
      <p:pic>
        <p:nvPicPr>
          <p:cNvPr id="27" name="Picture 2" descr="Motor vehicle,Mode of transport,Clip art,Vehicle,Coloring  book,Graphics,Line art #135200 - Free Icon Library">
            <a:extLst>
              <a:ext uri="{FF2B5EF4-FFF2-40B4-BE49-F238E27FC236}">
                <a16:creationId xmlns:a16="http://schemas.microsoft.com/office/drawing/2014/main" id="{64FA268A-7628-C41E-7F9C-E22E9024D4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134100" y="1676400"/>
            <a:ext cx="5334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CD139933-0DAC-6CEF-7FBC-3A3FD8B7708E}"/>
              </a:ext>
            </a:extLst>
          </p:cNvPr>
          <p:cNvSpPr txBox="1"/>
          <p:nvPr/>
        </p:nvSpPr>
        <p:spPr>
          <a:xfrm>
            <a:off x="6189503" y="4316171"/>
            <a:ext cx="37753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gate that will block incoming cars</a:t>
            </a:r>
          </a:p>
        </p:txBody>
      </p:sp>
    </p:spTree>
    <p:extLst>
      <p:ext uri="{BB962C8B-B14F-4D97-AF65-F5344CB8AC3E}">
        <p14:creationId xmlns:p14="http://schemas.microsoft.com/office/powerpoint/2010/main" val="228471222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40</a:t>
            </a:fld>
            <a:endParaRPr lang="en-US" dirty="0"/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id="{A0C86BE3-6B2C-4629-9AA0-DC1F912978AE}"/>
              </a:ext>
            </a:extLst>
          </p:cNvPr>
          <p:cNvSpPr txBox="1">
            <a:spLocks/>
          </p:cNvSpPr>
          <p:nvPr/>
        </p:nvSpPr>
        <p:spPr>
          <a:xfrm>
            <a:off x="381000" y="304800"/>
            <a:ext cx="53340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800" b="1" spc="-50" dirty="0"/>
              <a:t>Plagiarism and Academic Misconduct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E71EB00-645B-613B-06A3-9C47F154751F}"/>
              </a:ext>
            </a:extLst>
          </p:cNvPr>
          <p:cNvSpPr/>
          <p:nvPr/>
        </p:nvSpPr>
        <p:spPr>
          <a:xfrm>
            <a:off x="762000" y="1371600"/>
            <a:ext cx="10880065" cy="1240898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Wave4">
              <a:avLst/>
            </a:prstTxWarp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ctr"/>
            <a:r>
              <a:rPr 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Plagiarism and cheating is very not cool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69D773E-92DE-955A-4E96-055AC7C952CD}"/>
              </a:ext>
            </a:extLst>
          </p:cNvPr>
          <p:cNvSpPr txBox="1"/>
          <p:nvPr/>
        </p:nvSpPr>
        <p:spPr>
          <a:xfrm>
            <a:off x="990600" y="3407229"/>
            <a:ext cx="9067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You are </a:t>
            </a:r>
            <a:r>
              <a:rPr 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not</a:t>
            </a:r>
            <a:r>
              <a:rPr lang="en-US" dirty="0"/>
              <a:t> allowed to submit something that is not your own, and you are not allowed to steal solutions from other groups and modify it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F3C3D3-75A9-BB06-40E6-827C04F9A489}"/>
              </a:ext>
            </a:extLst>
          </p:cNvPr>
          <p:cNvSpPr txBox="1"/>
          <p:nvPr/>
        </p:nvSpPr>
        <p:spPr>
          <a:xfrm>
            <a:off x="838200" y="4754367"/>
            <a:ext cx="35732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 have a Chegg and Course Hero membership. </a:t>
            </a:r>
            <a:r>
              <a:rPr lang="en-US" b="1" dirty="0"/>
              <a:t>Don’t do it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190075-D4BF-7BE6-7CB5-C50F8CFDCC82}"/>
              </a:ext>
            </a:extLst>
          </p:cNvPr>
          <p:cNvSpPr txBox="1"/>
          <p:nvPr/>
        </p:nvSpPr>
        <p:spPr>
          <a:xfrm>
            <a:off x="6819900" y="4753072"/>
            <a:ext cx="4953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Using small snippets of code from the internet is acceptable, but you should leave a reference in the comments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368544-7FBD-0155-93D2-4925BAEB054D}"/>
              </a:ext>
            </a:extLst>
          </p:cNvPr>
          <p:cNvSpPr txBox="1"/>
          <p:nvPr/>
        </p:nvSpPr>
        <p:spPr>
          <a:xfrm>
            <a:off x="990600" y="4108523"/>
            <a:ext cx="89579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(Generally, I am ok with students sharing ideas and working on their separate solutions together)</a:t>
            </a:r>
          </a:p>
        </p:txBody>
      </p:sp>
    </p:spTree>
    <p:extLst>
      <p:ext uri="{BB962C8B-B14F-4D97-AF65-F5344CB8AC3E}">
        <p14:creationId xmlns:p14="http://schemas.microsoft.com/office/powerpoint/2010/main" val="411841615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41</a:t>
            </a:fld>
            <a:endParaRPr lang="en-US" dirty="0"/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id="{A0C86BE3-6B2C-4629-9AA0-DC1F912978AE}"/>
              </a:ext>
            </a:extLst>
          </p:cNvPr>
          <p:cNvSpPr txBox="1">
            <a:spLocks/>
          </p:cNvSpPr>
          <p:nvPr/>
        </p:nvSpPr>
        <p:spPr>
          <a:xfrm>
            <a:off x="381000" y="304800"/>
            <a:ext cx="53340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800" b="1" spc="-50" dirty="0"/>
              <a:t>MSU Resources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FF45BE7-B3A1-E2E6-5CE0-323C1533D878}"/>
              </a:ext>
            </a:extLst>
          </p:cNvPr>
          <p:cNvSpPr txBox="1"/>
          <p:nvPr/>
        </p:nvSpPr>
        <p:spPr>
          <a:xfrm>
            <a:off x="2743200" y="2733306"/>
            <a:ext cx="4953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Diversity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Counseling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Disabilities </a:t>
            </a:r>
          </a:p>
        </p:txBody>
      </p:sp>
    </p:spTree>
    <p:extLst>
      <p:ext uri="{BB962C8B-B14F-4D97-AF65-F5344CB8AC3E}">
        <p14:creationId xmlns:p14="http://schemas.microsoft.com/office/powerpoint/2010/main" val="228444379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42</a:t>
            </a:fld>
            <a:endParaRPr lang="en-US" dirty="0"/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id="{A0C86BE3-6B2C-4629-9AA0-DC1F912978AE}"/>
              </a:ext>
            </a:extLst>
          </p:cNvPr>
          <p:cNvSpPr txBox="1">
            <a:spLocks/>
          </p:cNvSpPr>
          <p:nvPr/>
        </p:nvSpPr>
        <p:spPr>
          <a:xfrm>
            <a:off x="381000" y="304800"/>
            <a:ext cx="53340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800" b="1" spc="-50" dirty="0"/>
              <a:t>How to do well in this class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76A0291-F6DC-2867-0515-597393A9999B}"/>
              </a:ext>
            </a:extLst>
          </p:cNvPr>
          <p:cNvSpPr txBox="1"/>
          <p:nvPr/>
        </p:nvSpPr>
        <p:spPr>
          <a:xfrm>
            <a:off x="524260" y="2174269"/>
            <a:ext cx="5724143" cy="21475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Get started on labs early</a:t>
            </a:r>
          </a:p>
          <a:p>
            <a:pPr marL="342900" indent="-3429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Get help when you need it</a:t>
            </a:r>
          </a:p>
          <a:p>
            <a:pPr marL="342900" indent="-3429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Come to class and office hours</a:t>
            </a:r>
          </a:p>
        </p:txBody>
      </p:sp>
      <p:pic>
        <p:nvPicPr>
          <p:cNvPr id="3074" name="Picture 2" descr="last crusade knight - Imgflip">
            <a:extLst>
              <a:ext uri="{FF2B5EF4-FFF2-40B4-BE49-F238E27FC236}">
                <a16:creationId xmlns:a16="http://schemas.microsoft.com/office/drawing/2014/main" id="{E65BCAD8-5A76-A486-5AFA-6354AD1543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3" y="1600200"/>
            <a:ext cx="5715000" cy="3295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870788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43</a:t>
            </a:fld>
            <a:endParaRPr lang="en-US" dirty="0"/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id="{A0C86BE3-6B2C-4629-9AA0-DC1F912978AE}"/>
              </a:ext>
            </a:extLst>
          </p:cNvPr>
          <p:cNvSpPr txBox="1">
            <a:spLocks/>
          </p:cNvSpPr>
          <p:nvPr/>
        </p:nvSpPr>
        <p:spPr>
          <a:xfrm>
            <a:off x="381000" y="304800"/>
            <a:ext cx="53340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800" b="1" spc="-50" dirty="0"/>
              <a:t>How to do well in this class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76A0291-F6DC-2867-0515-597393A9999B}"/>
              </a:ext>
            </a:extLst>
          </p:cNvPr>
          <p:cNvSpPr txBox="1"/>
          <p:nvPr/>
        </p:nvSpPr>
        <p:spPr>
          <a:xfrm>
            <a:off x="524260" y="2174269"/>
            <a:ext cx="5724143" cy="21475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Get started on labs early</a:t>
            </a:r>
          </a:p>
          <a:p>
            <a:pPr marL="342900" indent="-3429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Get help when you need it</a:t>
            </a:r>
          </a:p>
          <a:p>
            <a:pPr marL="342900" indent="-3429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Come to class and office hours</a:t>
            </a:r>
          </a:p>
        </p:txBody>
      </p:sp>
      <p:pic>
        <p:nvPicPr>
          <p:cNvPr id="3074" name="Picture 2" descr="last crusade knight - Imgflip">
            <a:extLst>
              <a:ext uri="{FF2B5EF4-FFF2-40B4-BE49-F238E27FC236}">
                <a16:creationId xmlns:a16="http://schemas.microsoft.com/office/drawing/2014/main" id="{E65BCAD8-5A76-A486-5AFA-6354AD1543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3" y="1600200"/>
            <a:ext cx="5715000" cy="3295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1F9E613-CFAC-4CDA-3A49-9506AAC7EBB8}"/>
              </a:ext>
            </a:extLst>
          </p:cNvPr>
          <p:cNvSpPr txBox="1"/>
          <p:nvPr/>
        </p:nvSpPr>
        <p:spPr>
          <a:xfrm>
            <a:off x="219456" y="5160919"/>
            <a:ext cx="30508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/>
              <a:t>Try to have fun</a:t>
            </a:r>
          </a:p>
        </p:txBody>
      </p:sp>
      <p:pic>
        <p:nvPicPr>
          <p:cNvPr id="8" name="Picture 2" descr="Thumbs Up Crying Cat | Know Your Meme">
            <a:extLst>
              <a:ext uri="{FF2B5EF4-FFF2-40B4-BE49-F238E27FC236}">
                <a16:creationId xmlns:a16="http://schemas.microsoft.com/office/drawing/2014/main" id="{B3368003-2D8F-0C10-7A2A-6589A2D258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6331" y="4953000"/>
            <a:ext cx="1104900" cy="1048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198185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44</a:t>
            </a:fld>
            <a:endParaRPr lang="en-US" dirty="0"/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id="{A0C86BE3-6B2C-4629-9AA0-DC1F912978AE}"/>
              </a:ext>
            </a:extLst>
          </p:cNvPr>
          <p:cNvSpPr txBox="1">
            <a:spLocks/>
          </p:cNvSpPr>
          <p:nvPr/>
        </p:nvSpPr>
        <p:spPr>
          <a:xfrm>
            <a:off x="4572000" y="2590800"/>
            <a:ext cx="53340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4400" b="1" spc="-50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2646843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81BB07-87D8-DDF6-BA1D-199FDDDFB7D7}"/>
              </a:ext>
            </a:extLst>
          </p:cNvPr>
          <p:cNvSpPr txBox="1"/>
          <p:nvPr/>
        </p:nvSpPr>
        <p:spPr>
          <a:xfrm>
            <a:off x="304800" y="152400"/>
            <a:ext cx="28184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Securing an asset</a:t>
            </a:r>
          </a:p>
        </p:txBody>
      </p:sp>
      <p:pic>
        <p:nvPicPr>
          <p:cNvPr id="18" name="Picture 17" descr="A picture containing map&#10;&#10;Description automatically generated">
            <a:extLst>
              <a:ext uri="{FF2B5EF4-FFF2-40B4-BE49-F238E27FC236}">
                <a16:creationId xmlns:a16="http://schemas.microsoft.com/office/drawing/2014/main" id="{E2D4DF4F-BDAE-A11B-DF8F-95D2E9440A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785528"/>
            <a:ext cx="9296400" cy="5286943"/>
          </a:xfrm>
          <a:prstGeom prst="rect">
            <a:avLst/>
          </a:prstGeom>
        </p:spPr>
      </p:pic>
      <p:pic>
        <p:nvPicPr>
          <p:cNvPr id="20" name="Picture 19" descr="Map&#10;&#10;Description automatically generated">
            <a:extLst>
              <a:ext uri="{FF2B5EF4-FFF2-40B4-BE49-F238E27FC236}">
                <a16:creationId xmlns:a16="http://schemas.microsoft.com/office/drawing/2014/main" id="{1796C5C7-4D98-D6E9-8821-59568C59C0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775015"/>
            <a:ext cx="9296400" cy="5286943"/>
          </a:xfrm>
          <a:prstGeom prst="rect">
            <a:avLst/>
          </a:prstGeom>
        </p:spPr>
      </p:pic>
      <p:pic>
        <p:nvPicPr>
          <p:cNvPr id="21" name="Picture 2" descr="Motor vehicle,Mode of transport,Clip art,Vehicle,Coloring  book,Graphics,Line art #135200 - Free Icon Library">
            <a:extLst>
              <a:ext uri="{FF2B5EF4-FFF2-40B4-BE49-F238E27FC236}">
                <a16:creationId xmlns:a16="http://schemas.microsoft.com/office/drawing/2014/main" id="{E935D237-FE91-40DA-8DCE-CCB46A3AB1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1676400"/>
            <a:ext cx="5334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Motor vehicle,Mode of transport,Clip art,Vehicle,Coloring  book,Graphics,Line art #135200 - Free Icon Library">
            <a:extLst>
              <a:ext uri="{FF2B5EF4-FFF2-40B4-BE49-F238E27FC236}">
                <a16:creationId xmlns:a16="http://schemas.microsoft.com/office/drawing/2014/main" id="{8E2DCE14-0B1A-EF90-ADDE-6B816525C3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2438400"/>
            <a:ext cx="5334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Graphic 24" descr="Convertible with solid fill">
            <a:extLst>
              <a:ext uri="{FF2B5EF4-FFF2-40B4-BE49-F238E27FC236}">
                <a16:creationId xmlns:a16="http://schemas.microsoft.com/office/drawing/2014/main" id="{E2D37DAA-B1BD-A0AA-84B6-DB62961B2CC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3352800" y="1143000"/>
            <a:ext cx="914400" cy="914400"/>
          </a:xfrm>
          <a:prstGeom prst="rect">
            <a:avLst/>
          </a:prstGeom>
        </p:spPr>
      </p:pic>
      <p:pic>
        <p:nvPicPr>
          <p:cNvPr id="26" name="Graphic 25" descr="Convertible with solid fill">
            <a:extLst>
              <a:ext uri="{FF2B5EF4-FFF2-40B4-BE49-F238E27FC236}">
                <a16:creationId xmlns:a16="http://schemas.microsoft.com/office/drawing/2014/main" id="{A29CEE81-E237-F986-BA3F-436D276901B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8686800" y="1676400"/>
            <a:ext cx="914400" cy="914400"/>
          </a:xfrm>
          <a:prstGeom prst="rect">
            <a:avLst/>
          </a:prstGeom>
        </p:spPr>
      </p:pic>
      <p:pic>
        <p:nvPicPr>
          <p:cNvPr id="27" name="Picture 2" descr="Motor vehicle,Mode of transport,Clip art,Vehicle,Coloring  book,Graphics,Line art #135200 - Free Icon Library">
            <a:extLst>
              <a:ext uri="{FF2B5EF4-FFF2-40B4-BE49-F238E27FC236}">
                <a16:creationId xmlns:a16="http://schemas.microsoft.com/office/drawing/2014/main" id="{64FA268A-7628-C41E-7F9C-E22E9024D4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134100" y="1676400"/>
            <a:ext cx="5334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F5DBBCC-F950-F3F2-EF44-C0EFE1E7AA1E}"/>
              </a:ext>
            </a:extLst>
          </p:cNvPr>
          <p:cNvSpPr txBox="1"/>
          <p:nvPr/>
        </p:nvSpPr>
        <p:spPr>
          <a:xfrm>
            <a:off x="1981200" y="3598013"/>
            <a:ext cx="24240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Any problems?</a:t>
            </a:r>
          </a:p>
        </p:txBody>
      </p:sp>
    </p:spTree>
    <p:extLst>
      <p:ext uri="{BB962C8B-B14F-4D97-AF65-F5344CB8AC3E}">
        <p14:creationId xmlns:p14="http://schemas.microsoft.com/office/powerpoint/2010/main" val="10949893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6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81BB07-87D8-DDF6-BA1D-199FDDDFB7D7}"/>
              </a:ext>
            </a:extLst>
          </p:cNvPr>
          <p:cNvSpPr txBox="1"/>
          <p:nvPr/>
        </p:nvSpPr>
        <p:spPr>
          <a:xfrm>
            <a:off x="304800" y="152400"/>
            <a:ext cx="28184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Securing an asset</a:t>
            </a:r>
          </a:p>
        </p:txBody>
      </p:sp>
      <p:pic>
        <p:nvPicPr>
          <p:cNvPr id="18" name="Picture 17" descr="A picture containing map&#10;&#10;Description automatically generated">
            <a:extLst>
              <a:ext uri="{FF2B5EF4-FFF2-40B4-BE49-F238E27FC236}">
                <a16:creationId xmlns:a16="http://schemas.microsoft.com/office/drawing/2014/main" id="{E2D4DF4F-BDAE-A11B-DF8F-95D2E9440A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785528"/>
            <a:ext cx="9296400" cy="5286943"/>
          </a:xfrm>
          <a:prstGeom prst="rect">
            <a:avLst/>
          </a:prstGeom>
        </p:spPr>
      </p:pic>
      <p:pic>
        <p:nvPicPr>
          <p:cNvPr id="20" name="Picture 19" descr="Map&#10;&#10;Description automatically generated">
            <a:extLst>
              <a:ext uri="{FF2B5EF4-FFF2-40B4-BE49-F238E27FC236}">
                <a16:creationId xmlns:a16="http://schemas.microsoft.com/office/drawing/2014/main" id="{1796C5C7-4D98-D6E9-8821-59568C59C0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775015"/>
            <a:ext cx="9296400" cy="5286943"/>
          </a:xfrm>
          <a:prstGeom prst="rect">
            <a:avLst/>
          </a:prstGeom>
        </p:spPr>
      </p:pic>
      <p:pic>
        <p:nvPicPr>
          <p:cNvPr id="21" name="Picture 2" descr="Motor vehicle,Mode of transport,Clip art,Vehicle,Coloring  book,Graphics,Line art #135200 - Free Icon Library">
            <a:extLst>
              <a:ext uri="{FF2B5EF4-FFF2-40B4-BE49-F238E27FC236}">
                <a16:creationId xmlns:a16="http://schemas.microsoft.com/office/drawing/2014/main" id="{E935D237-FE91-40DA-8DCE-CCB46A3AB1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1676400"/>
            <a:ext cx="5334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Motor vehicle,Mode of transport,Clip art,Vehicle,Coloring  book,Graphics,Line art #135200 - Free Icon Library">
            <a:extLst>
              <a:ext uri="{FF2B5EF4-FFF2-40B4-BE49-F238E27FC236}">
                <a16:creationId xmlns:a16="http://schemas.microsoft.com/office/drawing/2014/main" id="{8E2DCE14-0B1A-EF90-ADDE-6B816525C3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2438400"/>
            <a:ext cx="5334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Graphic 24" descr="Convertible with solid fill">
            <a:extLst>
              <a:ext uri="{FF2B5EF4-FFF2-40B4-BE49-F238E27FC236}">
                <a16:creationId xmlns:a16="http://schemas.microsoft.com/office/drawing/2014/main" id="{E2D37DAA-B1BD-A0AA-84B6-DB62961B2CC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3352800" y="1143000"/>
            <a:ext cx="914400" cy="914400"/>
          </a:xfrm>
          <a:prstGeom prst="rect">
            <a:avLst/>
          </a:prstGeom>
        </p:spPr>
      </p:pic>
      <p:pic>
        <p:nvPicPr>
          <p:cNvPr id="26" name="Graphic 25" descr="Convertible with solid fill">
            <a:extLst>
              <a:ext uri="{FF2B5EF4-FFF2-40B4-BE49-F238E27FC236}">
                <a16:creationId xmlns:a16="http://schemas.microsoft.com/office/drawing/2014/main" id="{A29CEE81-E237-F986-BA3F-436D276901B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8686800" y="1676400"/>
            <a:ext cx="914400" cy="914400"/>
          </a:xfrm>
          <a:prstGeom prst="rect">
            <a:avLst/>
          </a:prstGeom>
        </p:spPr>
      </p:pic>
      <p:pic>
        <p:nvPicPr>
          <p:cNvPr id="27" name="Picture 2" descr="Motor vehicle,Mode of transport,Clip art,Vehicle,Coloring  book,Graphics,Line art #135200 - Free Icon Library">
            <a:extLst>
              <a:ext uri="{FF2B5EF4-FFF2-40B4-BE49-F238E27FC236}">
                <a16:creationId xmlns:a16="http://schemas.microsoft.com/office/drawing/2014/main" id="{64FA268A-7628-C41E-7F9C-E22E9024D4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134100" y="1676400"/>
            <a:ext cx="5334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7D59606-31CD-8A37-CF71-241630EA488A}"/>
                  </a:ext>
                </a:extLst>
              </p14:cNvPr>
              <p14:cNvContentPartPr/>
              <p14:nvPr/>
            </p14:nvContentPartPr>
            <p14:xfrm>
              <a:off x="3828189" y="2555100"/>
              <a:ext cx="1217160" cy="16599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7D59606-31CD-8A37-CF71-241630EA488A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792549" y="2519100"/>
                <a:ext cx="1288800" cy="173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21638A61-229B-D269-DD84-3D0BB1604DDD}"/>
                  </a:ext>
                </a:extLst>
              </p14:cNvPr>
              <p14:cNvContentPartPr/>
              <p14:nvPr/>
            </p14:nvContentPartPr>
            <p14:xfrm>
              <a:off x="4758789" y="2899980"/>
              <a:ext cx="213480" cy="1771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21638A61-229B-D269-DD84-3D0BB1604DD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723149" y="2864340"/>
                <a:ext cx="285120" cy="248760"/>
              </a:xfrm>
              <a:prstGeom prst="rect">
                <a:avLst/>
              </a:prstGeom>
            </p:spPr>
          </p:pic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2F490438-AD9C-6656-85C5-2A77EB5F4C59}"/>
              </a:ext>
            </a:extLst>
          </p:cNvPr>
          <p:cNvGrpSpPr/>
          <p:nvPr/>
        </p:nvGrpSpPr>
        <p:grpSpPr>
          <a:xfrm>
            <a:off x="3628749" y="2990700"/>
            <a:ext cx="551880" cy="822240"/>
            <a:chOff x="3628749" y="2990700"/>
            <a:chExt cx="551880" cy="822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3C121024-2710-F0AD-8121-51CABD859295}"/>
                    </a:ext>
                  </a:extLst>
                </p14:cNvPr>
                <p14:cNvContentPartPr/>
                <p14:nvPr/>
              </p14:nvContentPartPr>
              <p14:xfrm>
                <a:off x="4048509" y="2990700"/>
                <a:ext cx="132120" cy="2750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3C121024-2710-F0AD-8121-51CABD859295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012869" y="2955060"/>
                  <a:ext cx="203760" cy="34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995F614D-5DC6-7303-903A-0B23E9932377}"/>
                    </a:ext>
                  </a:extLst>
                </p14:cNvPr>
                <p14:cNvContentPartPr/>
                <p14:nvPr/>
              </p14:nvContentPartPr>
              <p14:xfrm>
                <a:off x="3628749" y="3585780"/>
                <a:ext cx="385560" cy="2271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995F614D-5DC6-7303-903A-0B23E9932377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593109" y="3549780"/>
                  <a:ext cx="457200" cy="2988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7C0025FF-48B7-1565-36ED-E5195DBDF7E2}"/>
              </a:ext>
            </a:extLst>
          </p:cNvPr>
          <p:cNvSpPr txBox="1"/>
          <p:nvPr/>
        </p:nvSpPr>
        <p:spPr>
          <a:xfrm>
            <a:off x="5638800" y="4219609"/>
            <a:ext cx="4634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Someone can simply drive </a:t>
            </a:r>
            <a:r>
              <a:rPr lang="en-US" b="1" dirty="0"/>
              <a:t>around</a:t>
            </a:r>
            <a:r>
              <a:rPr lang="en-US" dirty="0"/>
              <a:t> the gate</a:t>
            </a:r>
          </a:p>
        </p:txBody>
      </p:sp>
    </p:spTree>
    <p:extLst>
      <p:ext uri="{BB962C8B-B14F-4D97-AF65-F5344CB8AC3E}">
        <p14:creationId xmlns:p14="http://schemas.microsoft.com/office/powerpoint/2010/main" val="35035490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7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81BB07-87D8-DDF6-BA1D-199FDDDFB7D7}"/>
              </a:ext>
            </a:extLst>
          </p:cNvPr>
          <p:cNvSpPr txBox="1"/>
          <p:nvPr/>
        </p:nvSpPr>
        <p:spPr>
          <a:xfrm>
            <a:off x="304800" y="152400"/>
            <a:ext cx="28184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Securing an asset</a:t>
            </a:r>
          </a:p>
        </p:txBody>
      </p:sp>
      <p:pic>
        <p:nvPicPr>
          <p:cNvPr id="18" name="Picture 17" descr="A picture containing map&#10;&#10;Description automatically generated">
            <a:extLst>
              <a:ext uri="{FF2B5EF4-FFF2-40B4-BE49-F238E27FC236}">
                <a16:creationId xmlns:a16="http://schemas.microsoft.com/office/drawing/2014/main" id="{E2D4DF4F-BDAE-A11B-DF8F-95D2E9440A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785528"/>
            <a:ext cx="9296400" cy="5286943"/>
          </a:xfrm>
          <a:prstGeom prst="rect">
            <a:avLst/>
          </a:prstGeom>
        </p:spPr>
      </p:pic>
      <p:pic>
        <p:nvPicPr>
          <p:cNvPr id="20" name="Picture 19" descr="Map&#10;&#10;Description automatically generated">
            <a:extLst>
              <a:ext uri="{FF2B5EF4-FFF2-40B4-BE49-F238E27FC236}">
                <a16:creationId xmlns:a16="http://schemas.microsoft.com/office/drawing/2014/main" id="{1796C5C7-4D98-D6E9-8821-59568C59C0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775015"/>
            <a:ext cx="9296400" cy="5286943"/>
          </a:xfrm>
          <a:prstGeom prst="rect">
            <a:avLst/>
          </a:prstGeom>
        </p:spPr>
      </p:pic>
      <p:pic>
        <p:nvPicPr>
          <p:cNvPr id="21" name="Picture 2" descr="Motor vehicle,Mode of transport,Clip art,Vehicle,Coloring  book,Graphics,Line art #135200 - Free Icon Library">
            <a:extLst>
              <a:ext uri="{FF2B5EF4-FFF2-40B4-BE49-F238E27FC236}">
                <a16:creationId xmlns:a16="http://schemas.microsoft.com/office/drawing/2014/main" id="{E935D237-FE91-40DA-8DCE-CCB46A3AB1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1676400"/>
            <a:ext cx="5334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Motor vehicle,Mode of transport,Clip art,Vehicle,Coloring  book,Graphics,Line art #135200 - Free Icon Library">
            <a:extLst>
              <a:ext uri="{FF2B5EF4-FFF2-40B4-BE49-F238E27FC236}">
                <a16:creationId xmlns:a16="http://schemas.microsoft.com/office/drawing/2014/main" id="{8E2DCE14-0B1A-EF90-ADDE-6B816525C3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2438400"/>
            <a:ext cx="5334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Graphic 24" descr="Convertible with solid fill">
            <a:extLst>
              <a:ext uri="{FF2B5EF4-FFF2-40B4-BE49-F238E27FC236}">
                <a16:creationId xmlns:a16="http://schemas.microsoft.com/office/drawing/2014/main" id="{E2D37DAA-B1BD-A0AA-84B6-DB62961B2CC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3352800" y="1143000"/>
            <a:ext cx="914400" cy="914400"/>
          </a:xfrm>
          <a:prstGeom prst="rect">
            <a:avLst/>
          </a:prstGeom>
        </p:spPr>
      </p:pic>
      <p:pic>
        <p:nvPicPr>
          <p:cNvPr id="26" name="Graphic 25" descr="Convertible with solid fill">
            <a:extLst>
              <a:ext uri="{FF2B5EF4-FFF2-40B4-BE49-F238E27FC236}">
                <a16:creationId xmlns:a16="http://schemas.microsoft.com/office/drawing/2014/main" id="{A29CEE81-E237-F986-BA3F-436D276901B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8686800" y="1676400"/>
            <a:ext cx="914400" cy="914400"/>
          </a:xfrm>
          <a:prstGeom prst="rect">
            <a:avLst/>
          </a:prstGeom>
        </p:spPr>
      </p:pic>
      <p:pic>
        <p:nvPicPr>
          <p:cNvPr id="27" name="Picture 2" descr="Motor vehicle,Mode of transport,Clip art,Vehicle,Coloring  book,Graphics,Line art #135200 - Free Icon Library">
            <a:extLst>
              <a:ext uri="{FF2B5EF4-FFF2-40B4-BE49-F238E27FC236}">
                <a16:creationId xmlns:a16="http://schemas.microsoft.com/office/drawing/2014/main" id="{64FA268A-7628-C41E-7F9C-E22E9024D4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134100" y="1676400"/>
            <a:ext cx="5334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0BC5426B-7E72-11AD-EE77-1A7D081A90DC}"/>
                  </a:ext>
                </a:extLst>
              </p14:cNvPr>
              <p14:cNvContentPartPr/>
              <p14:nvPr/>
            </p14:nvContentPartPr>
            <p14:xfrm>
              <a:off x="2582533" y="1971745"/>
              <a:ext cx="963720" cy="162288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0BC5426B-7E72-11AD-EE77-1A7D081A90D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546893" y="1936105"/>
                <a:ext cx="1035360" cy="169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3C9EE991-0FEF-C8BF-D323-AA5EFBB4014F}"/>
                  </a:ext>
                </a:extLst>
              </p14:cNvPr>
              <p14:cNvContentPartPr/>
              <p14:nvPr/>
            </p14:nvContentPartPr>
            <p14:xfrm>
              <a:off x="2319733" y="3705145"/>
              <a:ext cx="655920" cy="11361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3C9EE991-0FEF-C8BF-D323-AA5EFBB4014F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284093" y="3669505"/>
                <a:ext cx="727560" cy="120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75D3A2D7-86C0-30E7-8BFF-B5B605C2CA01}"/>
                  </a:ext>
                </a:extLst>
              </p14:cNvPr>
              <p14:cNvContentPartPr/>
              <p14:nvPr/>
            </p14:nvContentPartPr>
            <p14:xfrm>
              <a:off x="2468773" y="4996825"/>
              <a:ext cx="1432440" cy="91404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75D3A2D7-86C0-30E7-8BFF-B5B605C2CA01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432773" y="4960825"/>
                <a:ext cx="1504080" cy="985680"/>
              </a:xfrm>
              <a:prstGeom prst="rect">
                <a:avLst/>
              </a:prstGeom>
            </p:spPr>
          </p:pic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B81A0367-3735-23DE-8FCE-286812ACCD13}"/>
              </a:ext>
            </a:extLst>
          </p:cNvPr>
          <p:cNvSpPr txBox="1"/>
          <p:nvPr/>
        </p:nvSpPr>
        <p:spPr>
          <a:xfrm>
            <a:off x="5867400" y="4332213"/>
            <a:ext cx="3877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They don’t even need to use a road!</a:t>
            </a:r>
          </a:p>
        </p:txBody>
      </p:sp>
    </p:spTree>
    <p:extLst>
      <p:ext uri="{BB962C8B-B14F-4D97-AF65-F5344CB8AC3E}">
        <p14:creationId xmlns:p14="http://schemas.microsoft.com/office/powerpoint/2010/main" val="24980204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8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81BB07-87D8-DDF6-BA1D-199FDDDFB7D7}"/>
              </a:ext>
            </a:extLst>
          </p:cNvPr>
          <p:cNvSpPr txBox="1"/>
          <p:nvPr/>
        </p:nvSpPr>
        <p:spPr>
          <a:xfrm>
            <a:off x="304800" y="152400"/>
            <a:ext cx="28184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Securing an asset</a:t>
            </a:r>
          </a:p>
        </p:txBody>
      </p:sp>
      <p:pic>
        <p:nvPicPr>
          <p:cNvPr id="18" name="Picture 17" descr="A picture containing map&#10;&#10;Description automatically generated">
            <a:extLst>
              <a:ext uri="{FF2B5EF4-FFF2-40B4-BE49-F238E27FC236}">
                <a16:creationId xmlns:a16="http://schemas.microsoft.com/office/drawing/2014/main" id="{E2D4DF4F-BDAE-A11B-DF8F-95D2E9440A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785528"/>
            <a:ext cx="9296400" cy="5286943"/>
          </a:xfrm>
          <a:prstGeom prst="rect">
            <a:avLst/>
          </a:prstGeom>
        </p:spPr>
      </p:pic>
      <p:pic>
        <p:nvPicPr>
          <p:cNvPr id="20" name="Picture 19" descr="Map&#10;&#10;Description automatically generated">
            <a:extLst>
              <a:ext uri="{FF2B5EF4-FFF2-40B4-BE49-F238E27FC236}">
                <a16:creationId xmlns:a16="http://schemas.microsoft.com/office/drawing/2014/main" id="{1796C5C7-4D98-D6E9-8821-59568C59C0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775015"/>
            <a:ext cx="9296400" cy="5286943"/>
          </a:xfrm>
          <a:prstGeom prst="rect">
            <a:avLst/>
          </a:prstGeom>
        </p:spPr>
      </p:pic>
      <p:pic>
        <p:nvPicPr>
          <p:cNvPr id="21" name="Picture 2" descr="Motor vehicle,Mode of transport,Clip art,Vehicle,Coloring  book,Graphics,Line art #135200 - Free Icon Library">
            <a:extLst>
              <a:ext uri="{FF2B5EF4-FFF2-40B4-BE49-F238E27FC236}">
                <a16:creationId xmlns:a16="http://schemas.microsoft.com/office/drawing/2014/main" id="{E935D237-FE91-40DA-8DCE-CCB46A3AB1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1676400"/>
            <a:ext cx="5334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Motor vehicle,Mode of transport,Clip art,Vehicle,Coloring  book,Graphics,Line art #135200 - Free Icon Library">
            <a:extLst>
              <a:ext uri="{FF2B5EF4-FFF2-40B4-BE49-F238E27FC236}">
                <a16:creationId xmlns:a16="http://schemas.microsoft.com/office/drawing/2014/main" id="{8E2DCE14-0B1A-EF90-ADDE-6B816525C3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2438400"/>
            <a:ext cx="5334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Graphic 24" descr="Convertible with solid fill">
            <a:extLst>
              <a:ext uri="{FF2B5EF4-FFF2-40B4-BE49-F238E27FC236}">
                <a16:creationId xmlns:a16="http://schemas.microsoft.com/office/drawing/2014/main" id="{E2D37DAA-B1BD-A0AA-84B6-DB62961B2CC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3352800" y="1143000"/>
            <a:ext cx="914400" cy="914400"/>
          </a:xfrm>
          <a:prstGeom prst="rect">
            <a:avLst/>
          </a:prstGeom>
        </p:spPr>
      </p:pic>
      <p:pic>
        <p:nvPicPr>
          <p:cNvPr id="26" name="Graphic 25" descr="Convertible with solid fill">
            <a:extLst>
              <a:ext uri="{FF2B5EF4-FFF2-40B4-BE49-F238E27FC236}">
                <a16:creationId xmlns:a16="http://schemas.microsoft.com/office/drawing/2014/main" id="{A29CEE81-E237-F986-BA3F-436D276901B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8686800" y="1676400"/>
            <a:ext cx="914400" cy="914400"/>
          </a:xfrm>
          <a:prstGeom prst="rect">
            <a:avLst/>
          </a:prstGeom>
        </p:spPr>
      </p:pic>
      <p:pic>
        <p:nvPicPr>
          <p:cNvPr id="27" name="Picture 2" descr="Motor vehicle,Mode of transport,Clip art,Vehicle,Coloring  book,Graphics,Line art #135200 - Free Icon Library">
            <a:extLst>
              <a:ext uri="{FF2B5EF4-FFF2-40B4-BE49-F238E27FC236}">
                <a16:creationId xmlns:a16="http://schemas.microsoft.com/office/drawing/2014/main" id="{64FA268A-7628-C41E-7F9C-E22E9024D4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134100" y="1676400"/>
            <a:ext cx="5334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0BC5426B-7E72-11AD-EE77-1A7D081A90DC}"/>
                  </a:ext>
                </a:extLst>
              </p14:cNvPr>
              <p14:cNvContentPartPr/>
              <p14:nvPr/>
            </p14:nvContentPartPr>
            <p14:xfrm>
              <a:off x="2582533" y="1971745"/>
              <a:ext cx="963720" cy="162288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0BC5426B-7E72-11AD-EE77-1A7D081A90D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546520" y="1935737"/>
                <a:ext cx="1035387" cy="169453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3C9EE991-0FEF-C8BF-D323-AA5EFBB4014F}"/>
                  </a:ext>
                </a:extLst>
              </p14:cNvPr>
              <p14:cNvContentPartPr/>
              <p14:nvPr/>
            </p14:nvContentPartPr>
            <p14:xfrm>
              <a:off x="2319733" y="3705145"/>
              <a:ext cx="655920" cy="11361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3C9EE991-0FEF-C8BF-D323-AA5EFBB4014F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283733" y="3669145"/>
                <a:ext cx="727560" cy="120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75D3A2D7-86C0-30E7-8BFF-B5B605C2CA01}"/>
                  </a:ext>
                </a:extLst>
              </p14:cNvPr>
              <p14:cNvContentPartPr/>
              <p14:nvPr/>
            </p14:nvContentPartPr>
            <p14:xfrm>
              <a:off x="2468773" y="4996825"/>
              <a:ext cx="1432440" cy="91404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75D3A2D7-86C0-30E7-8BFF-B5B605C2CA01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432782" y="4960825"/>
                <a:ext cx="1504062" cy="985680"/>
              </a:xfrm>
              <a:prstGeom prst="rect">
                <a:avLst/>
              </a:prstGeom>
            </p:spPr>
          </p:pic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B81A0367-3735-23DE-8FCE-286812ACCD13}"/>
              </a:ext>
            </a:extLst>
          </p:cNvPr>
          <p:cNvSpPr txBox="1"/>
          <p:nvPr/>
        </p:nvSpPr>
        <p:spPr>
          <a:xfrm>
            <a:off x="5867400" y="4332213"/>
            <a:ext cx="3877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They don’t even need to use a road!</a:t>
            </a:r>
          </a:p>
        </p:txBody>
      </p:sp>
      <p:pic>
        <p:nvPicPr>
          <p:cNvPr id="3074" name="Picture 2" descr="The security here sure is tight. | Funny pictures with captions, Funny  pictures, Picture captions">
            <a:extLst>
              <a:ext uri="{FF2B5EF4-FFF2-40B4-BE49-F238E27FC236}">
                <a16:creationId xmlns:a16="http://schemas.microsoft.com/office/drawing/2014/main" id="{A65F9C20-8DA8-9847-83DC-C638803F00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238" y="1143000"/>
            <a:ext cx="4995862" cy="4208768"/>
          </a:xfrm>
          <a:prstGeom prst="rect">
            <a:avLst/>
          </a:prstGeom>
          <a:noFill/>
          <a:ln w="762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91094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9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81BB07-87D8-DDF6-BA1D-199FDDDFB7D7}"/>
              </a:ext>
            </a:extLst>
          </p:cNvPr>
          <p:cNvSpPr txBox="1"/>
          <p:nvPr/>
        </p:nvSpPr>
        <p:spPr>
          <a:xfrm>
            <a:off x="304800" y="152400"/>
            <a:ext cx="28184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Securing an asset</a:t>
            </a:r>
          </a:p>
        </p:txBody>
      </p:sp>
      <p:pic>
        <p:nvPicPr>
          <p:cNvPr id="18" name="Picture 17" descr="A picture containing map&#10;&#10;Description automatically generated">
            <a:extLst>
              <a:ext uri="{FF2B5EF4-FFF2-40B4-BE49-F238E27FC236}">
                <a16:creationId xmlns:a16="http://schemas.microsoft.com/office/drawing/2014/main" id="{E2D4DF4F-BDAE-A11B-DF8F-95D2E9440A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785528"/>
            <a:ext cx="9296400" cy="5286943"/>
          </a:xfrm>
          <a:prstGeom prst="rect">
            <a:avLst/>
          </a:prstGeom>
        </p:spPr>
      </p:pic>
      <p:pic>
        <p:nvPicPr>
          <p:cNvPr id="20" name="Picture 19" descr="Map&#10;&#10;Description automatically generated">
            <a:extLst>
              <a:ext uri="{FF2B5EF4-FFF2-40B4-BE49-F238E27FC236}">
                <a16:creationId xmlns:a16="http://schemas.microsoft.com/office/drawing/2014/main" id="{1796C5C7-4D98-D6E9-8821-59568C59C0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775015"/>
            <a:ext cx="9296400" cy="5286943"/>
          </a:xfrm>
          <a:prstGeom prst="rect">
            <a:avLst/>
          </a:prstGeom>
        </p:spPr>
      </p:pic>
      <p:pic>
        <p:nvPicPr>
          <p:cNvPr id="13" name="Picture 12" descr="Diagram&#10;&#10;Description automatically generated">
            <a:extLst>
              <a:ext uri="{FF2B5EF4-FFF2-40B4-BE49-F238E27FC236}">
                <a16:creationId xmlns:a16="http://schemas.microsoft.com/office/drawing/2014/main" id="{461F871D-7DEC-00C9-7EF1-49B226100D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1" y="746499"/>
            <a:ext cx="9296400" cy="5286943"/>
          </a:xfrm>
          <a:prstGeom prst="rect">
            <a:avLst/>
          </a:prstGeom>
        </p:spPr>
      </p:pic>
      <p:pic>
        <p:nvPicPr>
          <p:cNvPr id="16" name="Picture 2" descr="Motor vehicle,Mode of transport,Clip art,Vehicle,Coloring  book,Graphics,Line art #135200 - Free Icon Library">
            <a:extLst>
              <a:ext uri="{FF2B5EF4-FFF2-40B4-BE49-F238E27FC236}">
                <a16:creationId xmlns:a16="http://schemas.microsoft.com/office/drawing/2014/main" id="{9464BC62-8A8E-A668-5E41-5348A5F1AD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1676400"/>
            <a:ext cx="5334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Motor vehicle,Mode of transport,Clip art,Vehicle,Coloring  book,Graphics,Line art #135200 - Free Icon Library">
            <a:extLst>
              <a:ext uri="{FF2B5EF4-FFF2-40B4-BE49-F238E27FC236}">
                <a16:creationId xmlns:a16="http://schemas.microsoft.com/office/drawing/2014/main" id="{49040608-EA6F-468E-C608-2D73194443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2438400"/>
            <a:ext cx="5334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Graphic 18" descr="Convertible with solid fill">
            <a:extLst>
              <a:ext uri="{FF2B5EF4-FFF2-40B4-BE49-F238E27FC236}">
                <a16:creationId xmlns:a16="http://schemas.microsoft.com/office/drawing/2014/main" id="{BDAF2BF0-248A-BE5E-A414-E141136CD66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H="1">
            <a:off x="3352800" y="1143000"/>
            <a:ext cx="914400" cy="914400"/>
          </a:xfrm>
          <a:prstGeom prst="rect">
            <a:avLst/>
          </a:prstGeom>
        </p:spPr>
      </p:pic>
      <p:pic>
        <p:nvPicPr>
          <p:cNvPr id="28" name="Graphic 27" descr="Convertible with solid fill">
            <a:extLst>
              <a:ext uri="{FF2B5EF4-FFF2-40B4-BE49-F238E27FC236}">
                <a16:creationId xmlns:a16="http://schemas.microsoft.com/office/drawing/2014/main" id="{682E7713-E90F-4915-07CD-90006767188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H="1">
            <a:off x="8686800" y="1676400"/>
            <a:ext cx="914400" cy="914400"/>
          </a:xfrm>
          <a:prstGeom prst="rect">
            <a:avLst/>
          </a:prstGeom>
        </p:spPr>
      </p:pic>
      <p:pic>
        <p:nvPicPr>
          <p:cNvPr id="29" name="Picture 2" descr="Motor vehicle,Mode of transport,Clip art,Vehicle,Coloring  book,Graphics,Line art #135200 - Free Icon Library">
            <a:extLst>
              <a:ext uri="{FF2B5EF4-FFF2-40B4-BE49-F238E27FC236}">
                <a16:creationId xmlns:a16="http://schemas.microsoft.com/office/drawing/2014/main" id="{502C4578-5F2B-EF23-9EEC-A651589E5A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134100" y="1676400"/>
            <a:ext cx="5334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1C77F18-4371-815C-208F-CD9F61B8A080}"/>
              </a:ext>
            </a:extLst>
          </p:cNvPr>
          <p:cNvSpPr txBox="1"/>
          <p:nvPr/>
        </p:nvSpPr>
        <p:spPr>
          <a:xfrm>
            <a:off x="5334000" y="152400"/>
            <a:ext cx="5327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</a:t>
            </a:r>
            <a:r>
              <a:rPr lang="en-US" b="1" dirty="0"/>
              <a:t>countermeasure</a:t>
            </a:r>
            <a:r>
              <a:rPr lang="en-US" dirty="0"/>
              <a:t> to this would be to build a wall</a:t>
            </a:r>
          </a:p>
        </p:txBody>
      </p:sp>
    </p:spTree>
    <p:extLst>
      <p:ext uri="{BB962C8B-B14F-4D97-AF65-F5344CB8AC3E}">
        <p14:creationId xmlns:p14="http://schemas.microsoft.com/office/powerpoint/2010/main" val="18839077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4283</TotalTime>
  <Words>1358</Words>
  <Application>Microsoft Office PowerPoint</Application>
  <PresentationFormat>Widescreen</PresentationFormat>
  <Paragraphs>229</Paragraphs>
  <Slides>44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9" baseType="lpstr">
      <vt:lpstr>Arial</vt:lpstr>
      <vt:lpstr>Calibri</vt:lpstr>
      <vt:lpstr>Helvetica Neue</vt:lpstr>
      <vt:lpstr>Wingdings</vt:lpstr>
      <vt:lpstr>Office Theme</vt:lpstr>
      <vt:lpstr>CSCI 476: Computer Security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CSCI 466-  01 Course Introduction</dc:title>
  <dc:creator>Reese Pearsall</dc:creator>
  <cp:lastModifiedBy>Pearsall, Reese</cp:lastModifiedBy>
  <cp:revision>36</cp:revision>
  <dcterms:created xsi:type="dcterms:W3CDTF">2022-08-21T16:55:59Z</dcterms:created>
  <dcterms:modified xsi:type="dcterms:W3CDTF">2023-08-24T22:19:17Z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2021-05-09T00:00:00Z</vt:filetime>
  </property>
  <property fmtid="{D5CDD505-2E9C-101B-9397-08002B2CF9AE}" pid="3" name="Creator">
    <vt:lpwstr>Microsoft® PowerPoint® for Microsoft 365</vt:lpwstr>
  </property>
  <property fmtid="{D5CDD505-2E9C-101B-9397-08002B2CF9AE}" pid="4" name="LastSaved">
    <vt:filetime>2022-08-21T00:00:00Z</vt:filetime>
  </property>
  <property fmtid="{D5CDD505-2E9C-101B-9397-08002B2CF9AE}" pid="5" name="Producer">
    <vt:lpwstr>Microsoft® PowerPoint® for Microsoft 365</vt:lpwstr>
  </property>
</Properties>
</file>